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8"/>
  </p:notesMasterIdLst>
  <p:handoutMasterIdLst>
    <p:handoutMasterId r:id="rId29"/>
  </p:handoutMasterIdLst>
  <p:sldIdLst>
    <p:sldId id="303" r:id="rId6"/>
    <p:sldId id="790" r:id="rId7"/>
    <p:sldId id="1139" r:id="rId8"/>
    <p:sldId id="758" r:id="rId9"/>
    <p:sldId id="1140" r:id="rId10"/>
    <p:sldId id="1115" r:id="rId11"/>
    <p:sldId id="1137" r:id="rId12"/>
    <p:sldId id="1142" r:id="rId13"/>
    <p:sldId id="1102" r:id="rId14"/>
    <p:sldId id="1103" r:id="rId15"/>
    <p:sldId id="1141" r:id="rId16"/>
    <p:sldId id="1116" r:id="rId17"/>
    <p:sldId id="1138" r:id="rId18"/>
    <p:sldId id="1133" r:id="rId19"/>
    <p:sldId id="802" r:id="rId20"/>
    <p:sldId id="1144" r:id="rId21"/>
    <p:sldId id="1147" r:id="rId22"/>
    <p:sldId id="1146" r:id="rId23"/>
    <p:sldId id="1149" r:id="rId24"/>
    <p:sldId id="1143" r:id="rId25"/>
    <p:sldId id="1148" r:id="rId26"/>
    <p:sldId id="760" r:id="rId2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31859C"/>
    <a:srgbClr val="000000"/>
    <a:srgbClr val="FFC000"/>
    <a:srgbClr val="BFBFBF"/>
    <a:srgbClr val="B6BEC8"/>
    <a:srgbClr val="00B0F0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113" d="100"/>
          <a:sy n="113" d="100"/>
        </p:scale>
        <p:origin x="850" y="91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67B2F7C-99C9-4A8B-8067-F464F569779A}"/>
    <pc:docChg chg="modSld">
      <pc:chgData name="Alain Sultan" userId="2b0808dc-3530-4760-ae57-56aa48186e32" providerId="ADAL" clId="{E67B2F7C-99C9-4A8B-8067-F464F569779A}" dt="2023-12-15T10:45:35.980" v="11" actId="20577"/>
      <pc:docMkLst>
        <pc:docMk/>
      </pc:docMkLst>
      <pc:sldChg chg="modSp mod">
        <pc:chgData name="Alain Sultan" userId="2b0808dc-3530-4760-ae57-56aa48186e32" providerId="ADAL" clId="{E67B2F7C-99C9-4A8B-8067-F464F569779A}" dt="2023-12-15T10:45:35.980" v="11" actId="20577"/>
        <pc:sldMkLst>
          <pc:docMk/>
          <pc:sldMk cId="2541011766" sldId="1146"/>
        </pc:sldMkLst>
        <pc:spChg chg="mod">
          <ac:chgData name="Alain Sultan" userId="2b0808dc-3530-4760-ae57-56aa48186e32" providerId="ADAL" clId="{E67B2F7C-99C9-4A8B-8067-F464F569779A}" dt="2023-12-15T10:45:35.980" v="11" actId="20577"/>
          <ac:spMkLst>
            <pc:docMk/>
            <pc:sldMk cId="2541011766" sldId="1146"/>
            <ac:spMk id="24579" creationId="{7F89FC49-8959-24F0-2549-554878284D2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12/15/2023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12/15/2023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15/12/2023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2409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#102</a:t>
            </a: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TSG#102 (subject to removal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approved at TSG#102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2023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SP-231794 </a:t>
            </a:r>
            <a:r>
              <a:rPr lang="en-GB" altLang="en-US" sz="700" dirty="0">
                <a:solidFill>
                  <a:schemeClr val="bg1"/>
                </a:solidFill>
                <a:latin typeface="Arial" panose="020B0604020202020204" pitchFamily="34" charset="0"/>
              </a:rPr>
              <a:t>(rev of SP-231698/RP-233992, rev of RP-232718 / CP-233012 / SP-231618)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-  3GPP TSG#101, 11 -15 December 2023, Edinburgh, Scotland, UK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b="1" i="1" dirty="0"/>
              <a:t>Rel-19 Timeline and Progress – and content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8832" y="1554084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7353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7425" y="447198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2907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49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pic>
        <p:nvPicPr>
          <p:cNvPr id="1746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7963192-1B03-41F9-AA17-A586D31B31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008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    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6E4306F0-3DA5-F28F-0E97-1F4B6CCD6D99}"/>
              </a:ext>
            </a:extLst>
          </p:cNvPr>
          <p:cNvSpPr/>
          <p:nvPr/>
        </p:nvSpPr>
        <p:spPr bwMode="auto">
          <a:xfrm>
            <a:off x="1819327" y="162102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DB92AC1B-A978-60CA-5817-DC78F5180956}"/>
              </a:ext>
            </a:extLst>
          </p:cNvPr>
          <p:cNvSpPr/>
          <p:nvPr/>
        </p:nvSpPr>
        <p:spPr bwMode="auto">
          <a:xfrm>
            <a:off x="1829320" y="2020757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Star: 5 Points 14">
            <a:extLst>
              <a:ext uri="{FF2B5EF4-FFF2-40B4-BE49-F238E27FC236}">
                <a16:creationId xmlns:a16="http://schemas.microsoft.com/office/drawing/2014/main" id="{1F33C358-DA2F-8612-A9F9-7B64AD38FB74}"/>
              </a:ext>
            </a:extLst>
          </p:cNvPr>
          <p:cNvSpPr/>
          <p:nvPr/>
        </p:nvSpPr>
        <p:spPr bwMode="auto">
          <a:xfrm>
            <a:off x="1771858" y="2487950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19 progress overview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413" y="826772"/>
            <a:ext cx="8605837" cy="298926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(SA1): 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dirty="0"/>
              <a:t>14 studies – stable for long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All studies completed </a:t>
            </a:r>
            <a:r>
              <a:rPr lang="en-GB" altLang="en-US" sz="900" dirty="0"/>
              <a:t>(against 94% at previous TSG)</a:t>
            </a:r>
          </a:p>
          <a:p>
            <a:pPr marL="1597065" lvl="3" indent="-341313">
              <a:defRPr/>
            </a:pPr>
            <a:r>
              <a:rPr lang="en-GB" altLang="en-US" sz="900" dirty="0"/>
              <a:t>Except for FS_ISN, exception request submitted 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dirty="0"/>
              <a:t>24 tasks, including “</a:t>
            </a:r>
            <a:r>
              <a:rPr lang="en-GB" altLang="en-US" sz="1100" dirty="0" err="1"/>
              <a:t>miniWIDs</a:t>
            </a:r>
            <a:r>
              <a:rPr lang="en-GB" altLang="en-US" sz="1100" dirty="0"/>
              <a:t>” - </a:t>
            </a:r>
            <a:r>
              <a:rPr lang="en-GB" altLang="en-US" sz="1000" dirty="0"/>
              <a:t>one new </a:t>
            </a:r>
            <a:r>
              <a:rPr lang="en-GB" altLang="en-US" sz="1000" dirty="0" err="1"/>
              <a:t>miniWID</a:t>
            </a:r>
            <a:r>
              <a:rPr lang="en-GB" altLang="en-US" sz="1000" dirty="0"/>
              <a:t> at SA#102</a:t>
            </a:r>
            <a:endParaRPr lang="en-GB" altLang="en-US" sz="1100" dirty="0"/>
          </a:p>
          <a:p>
            <a:pPr marL="1139865" lvl="2" indent="-341313">
              <a:defRPr/>
            </a:pPr>
            <a:r>
              <a:rPr lang="en-GB" altLang="en-US" sz="1100" b="1" dirty="0">
                <a:solidFill>
                  <a:srgbClr val="FF0000"/>
                </a:solidFill>
              </a:rPr>
              <a:t>All normative completed (against 92 %) except for:</a:t>
            </a:r>
          </a:p>
          <a:p>
            <a:pPr marL="1597065" lvl="3" indent="-341313">
              <a:defRPr/>
            </a:pPr>
            <a:r>
              <a:rPr lang="en-GB" altLang="en-US" sz="900" dirty="0"/>
              <a:t>Stage 1 of Ambient power-enabled Internet of Things: 95%</a:t>
            </a:r>
          </a:p>
          <a:p>
            <a:pPr marL="1597065" lvl="3" indent="-341313">
              <a:defRPr/>
            </a:pPr>
            <a:r>
              <a:rPr lang="en-GB" altLang="en-US" sz="900" dirty="0"/>
              <a:t>The new </a:t>
            </a:r>
            <a:r>
              <a:rPr lang="en-GB" altLang="en-US" sz="900" dirty="0" err="1"/>
              <a:t>miniWID</a:t>
            </a:r>
            <a:r>
              <a:rPr lang="en-GB" altLang="en-US" sz="900" dirty="0"/>
              <a:t> (Timestamp for critical IoT Applications): 0%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See next slide on Rel-19 content</a:t>
            </a:r>
            <a:endParaRPr lang="en-GB" altLang="en-US" sz="1100" dirty="0"/>
          </a:p>
          <a:p>
            <a:pPr marL="341273" indent="-341313">
              <a:defRPr/>
            </a:pPr>
            <a:r>
              <a:rPr lang="en-US" altLang="en-US" sz="1600" dirty="0"/>
              <a:t>Stage 2, Stage 3, RAN:</a:t>
            </a:r>
          </a:p>
          <a:p>
            <a:pPr marL="739815" lvl="1" indent="-341313">
              <a:defRPr/>
            </a:pPr>
            <a:r>
              <a:rPr lang="en-GB" altLang="en-US" sz="1200" dirty="0"/>
              <a:t>Overall</a:t>
            </a:r>
          </a:p>
          <a:p>
            <a:pPr marL="1139865" lvl="2" indent="-341313">
              <a:defRPr/>
            </a:pPr>
            <a:r>
              <a:rPr lang="en-GB" altLang="en-US" sz="1050" dirty="0">
                <a:solidFill>
                  <a:srgbClr val="FF0000"/>
                </a:solidFill>
              </a:rPr>
              <a:t>SA &amp; RAN Content Definition </a:t>
            </a:r>
            <a:r>
              <a:rPr lang="en-GB" altLang="en-US" sz="1050" dirty="0"/>
              <a:t>taking place during TSG#101 &amp; 102, deciding for RAN content (Studies and normative) and for SA2 Studies (</a:t>
            </a:r>
            <a:r>
              <a:rPr lang="en-GB" altLang="en-US" sz="1050" dirty="0" err="1"/>
              <a:t>rocess</a:t>
            </a:r>
            <a:r>
              <a:rPr lang="en-GB" altLang="en-US" sz="1050" dirty="0"/>
              <a:t> 2</a:t>
            </a:r>
            <a:r>
              <a:rPr lang="en-GB" altLang="en-US" sz="1050" baseline="30000" dirty="0"/>
              <a:t>nd</a:t>
            </a:r>
            <a:r>
              <a:rPr lang="en-GB" altLang="en-US" sz="1050" dirty="0"/>
              <a:t> batch)</a:t>
            </a:r>
          </a:p>
          <a:p>
            <a:pPr marL="739815" lvl="1" indent="-341313">
              <a:defRPr/>
            </a:pPr>
            <a:r>
              <a:rPr lang="en-GB" altLang="en-US" sz="120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30 studies from SA2, SA3, SA5 and SA6  (not counting SA2 studies approved at SA#102) – against 4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Normative :</a:t>
            </a:r>
          </a:p>
          <a:p>
            <a:pPr marL="1139865" lvl="2" indent="-341313">
              <a:defRPr/>
            </a:pPr>
            <a:r>
              <a:rPr lang="en-GB" altLang="en-US" sz="1100" b="1" dirty="0"/>
              <a:t>20 normative – against 8 at TSG#101</a:t>
            </a:r>
          </a:p>
          <a:p>
            <a:pPr marL="739815" lvl="1" indent="-341313">
              <a:defRPr/>
            </a:pPr>
            <a:r>
              <a:rPr lang="en-GB" altLang="en-US" sz="1200" dirty="0"/>
              <a:t>OCI not really relevant (neither for studies nor for normative) since items are being introduced</a:t>
            </a:r>
            <a:endParaRPr lang="en-GB" altLang="en-US" sz="900" dirty="0"/>
          </a:p>
          <a:p>
            <a:pPr marL="739775" lvl="1" indent="-341313">
              <a:defRPr/>
            </a:pPr>
            <a:endParaRPr lang="en-US" altLang="en-US" sz="1200" dirty="0"/>
          </a:p>
          <a:p>
            <a:pPr marL="739815" lvl="1" indent="-341313">
              <a:defRPr/>
            </a:pPr>
            <a:endParaRPr lang="en-US" altLang="en-US" sz="1000" dirty="0"/>
          </a:p>
        </p:txBody>
      </p:sp>
      <p:cxnSp>
        <p:nvCxnSpPr>
          <p:cNvPr id="18438" name="Straight Connector 9">
            <a:extLst>
              <a:ext uri="{FF2B5EF4-FFF2-40B4-BE49-F238E27FC236}">
                <a16:creationId xmlns:a16="http://schemas.microsoft.com/office/drawing/2014/main" id="{E96173EE-E571-DAE7-FFE7-E9C4D6E8469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0" y="3068322"/>
            <a:ext cx="82565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9BC38540-8DA4-0C1D-4297-BD330B5E6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945" y="941385"/>
            <a:ext cx="3318516" cy="1862739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280758B8-68C2-5540-A311-A3918270DFB8}"/>
              </a:ext>
            </a:extLst>
          </p:cNvPr>
          <p:cNvSpPr/>
          <p:nvPr/>
        </p:nvSpPr>
        <p:spPr bwMode="auto">
          <a:xfrm>
            <a:off x="5424114" y="1328156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602B5E97-9EAC-7F08-EF24-3F20F9891E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7667" y="67196"/>
            <a:ext cx="6827838" cy="547688"/>
          </a:xfrm>
        </p:spPr>
        <p:txBody>
          <a:bodyPr/>
          <a:lstStyle/>
          <a:p>
            <a:r>
              <a:rPr lang="en-GB" altLang="en-US" dirty="0"/>
              <a:t>Release 19 Content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5D94D6E-35F0-BBDB-2F86-146862F88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060899"/>
              </p:ext>
            </p:extLst>
          </p:nvPr>
        </p:nvGraphicFramePr>
        <p:xfrm>
          <a:off x="65939" y="1286503"/>
          <a:ext cx="3259766" cy="3489101"/>
        </p:xfrm>
        <a:graphic>
          <a:graphicData uri="http://schemas.openxmlformats.org/drawingml/2006/table">
            <a:tbl>
              <a:tblPr/>
              <a:tblGrid>
                <a:gridCol w="5923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68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0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3100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Unique_ID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Name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363636"/>
                          </a:solidFill>
                          <a:effectLst/>
                          <a:latin typeface="Arial" panose="020B0604020202020204" pitchFamily="34" charset="0"/>
                        </a:rPr>
                        <a:t>Acronym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1000026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Integrated Sensing and Communication (also SA6 study)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Sensing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1010024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Ambient power-enabled Internet of Things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1000028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Localized Mobile Metaverse Services (also SA6 study)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Metaverse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1000029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Indirect Network Sharing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NetShare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1000031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FRMCS Phase 5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FRMCS_Ph5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1000030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AI/ML Model Transfer Phase 2 (also SA5 and SA6 studies)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AIML_MT_Ph2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1000024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Satellite access Phase 3 (also SA2 and SA6 studies)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5GSAT_Ph3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 Phase 3 (also SA6 norm)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1010023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Upper layer traffic steering, switching and splitting over dual 3GPP access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DualSteer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1000033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Energy Efficiency as Service Criteria (also SA2, SA3 and SA5 studies)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EnergyServ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85283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990051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Roaming Value-Added Services 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RVAS</a:t>
                      </a:r>
                    </a:p>
                  </a:txBody>
                  <a:tcPr marL="9265" marR="9265" marT="9264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54EA6157-3091-300E-E3AE-C848AC166DD7}"/>
              </a:ext>
            </a:extLst>
          </p:cNvPr>
          <p:cNvSpPr txBox="1">
            <a:spLocks/>
          </p:cNvSpPr>
          <p:nvPr/>
        </p:nvSpPr>
        <p:spPr bwMode="auto">
          <a:xfrm>
            <a:off x="309297" y="739033"/>
            <a:ext cx="269806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SA1-based outputs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1AE6D68-81F6-77C7-96D0-66D71A0E2E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156756"/>
              </p:ext>
            </p:extLst>
          </p:nvPr>
        </p:nvGraphicFramePr>
        <p:xfrm>
          <a:off x="3730200" y="1794933"/>
          <a:ext cx="2663825" cy="27093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63825">
                  <a:extLst>
                    <a:ext uri="{9D8B030D-6E8A-4147-A177-3AD203B41FA5}">
                      <a16:colId xmlns:a16="http://schemas.microsoft.com/office/drawing/2014/main" val="1317011670"/>
                    </a:ext>
                  </a:extLst>
                </a:gridCol>
              </a:tblGrid>
              <a:tr h="250717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AI/ML - Air Interface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26056264"/>
                  </a:ext>
                </a:extLst>
              </a:tr>
              <a:tr h="2006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NR-MIMO Evolution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20475858"/>
                  </a:ext>
                </a:extLst>
              </a:tr>
              <a:tr h="203987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Evolution of duplex operation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71653087"/>
                  </a:ext>
                </a:extLst>
              </a:tr>
              <a:tr h="165731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Ambient IoT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33751826"/>
                  </a:ext>
                </a:extLst>
              </a:tr>
              <a:tr h="20927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Network energy savings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834024844"/>
                  </a:ext>
                </a:extLst>
              </a:tr>
              <a:tr h="257804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Low power WUS/WUR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574341"/>
                  </a:ext>
                </a:extLst>
              </a:tr>
              <a:tr h="1895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ISAC (=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FS_Sensing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24393467"/>
                  </a:ext>
                </a:extLst>
              </a:tr>
              <a:tr h="25722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Exploring study in new spectrum (7-24GHz)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16257992"/>
                  </a:ext>
                </a:extLst>
              </a:tr>
              <a:tr h="1895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Mobility Enhancements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58304979"/>
                  </a:ext>
                </a:extLst>
              </a:tr>
              <a:tr h="1895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Enhancements for XR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165964997"/>
                  </a:ext>
                </a:extLst>
              </a:tr>
              <a:tr h="1895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NTN (Non-Terrestrial Networks) evolution - NR 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89724215"/>
                  </a:ext>
                </a:extLst>
              </a:tr>
              <a:tr h="1895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NTN (Non-Terrestrial Networks) evolution - IoT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47155622"/>
                  </a:ext>
                </a:extLst>
              </a:tr>
              <a:tr h="189568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AI/ML for Air Interface (Mobility)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33127117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8736B8-CA45-C464-8CEA-5B86A9152F7B}"/>
              </a:ext>
            </a:extLst>
          </p:cNvPr>
          <p:cNvSpPr txBox="1">
            <a:spLocks/>
          </p:cNvSpPr>
          <p:nvPr/>
        </p:nvSpPr>
        <p:spPr bwMode="auto">
          <a:xfrm>
            <a:off x="3577430" y="1108180"/>
            <a:ext cx="269806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RAN’s RP-232745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E2579B-D688-C5BE-257F-3BAA8FB7CF35}"/>
              </a:ext>
            </a:extLst>
          </p:cNvPr>
          <p:cNvSpPr txBox="1">
            <a:spLocks/>
          </p:cNvSpPr>
          <p:nvPr/>
        </p:nvSpPr>
        <p:spPr bwMode="auto">
          <a:xfrm>
            <a:off x="6144523" y="959167"/>
            <a:ext cx="2698064" cy="54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/>
              <a:t>SA’s SP-231760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886918D5-9B2A-353B-630D-C705B5D4D6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550738"/>
              </p:ext>
            </p:extLst>
          </p:nvPr>
        </p:nvGraphicFramePr>
        <p:xfrm>
          <a:off x="7003204" y="1683915"/>
          <a:ext cx="1416050" cy="302270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16050">
                  <a:extLst>
                    <a:ext uri="{9D8B030D-6E8A-4147-A177-3AD203B41FA5}">
                      <a16:colId xmlns:a16="http://schemas.microsoft.com/office/drawing/2014/main" val="3935656032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FS_5GSAT_ARCH_Ph3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9672575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FS_NG_RTC_Ph2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62109018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FS_XRM Ph2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542514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FS_EnergySys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3639422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FS_MPS4msg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985784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FS_VMR_Ph2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7017577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FS_5G_ProSe_Ph3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5732751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FS_eUUI5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74516292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FS_eEDGE_5GC_ph3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8610505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FS_UAS_Ph3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11745564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FS_UPEAS_Ph2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318836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FS_5G_Femto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1059849"/>
                  </a:ext>
                </a:extLst>
              </a:tr>
              <a:tr h="210926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FS_INSS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470475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FS_MASSS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61640956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FS_AmbientIoT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100920910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ctr"/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FS_AIML_CN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9137068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4438" y="5397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recap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363" y="884238"/>
            <a:ext cx="8637587" cy="395446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 and SA6) Freeze </a:t>
            </a:r>
            <a:r>
              <a:rPr lang="en-US" altLang="en-US" sz="1400" dirty="0"/>
              <a:t>(working assumption)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r>
              <a:rPr lang="en-US" altLang="en-US" sz="1100" dirty="0"/>
              <a:t> (working assumption)</a:t>
            </a:r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 </a:t>
            </a:r>
            <a:r>
              <a:rPr lang="en-US" altLang="en-US" sz="1100" dirty="0"/>
              <a:t>(working assumption)</a:t>
            </a:r>
            <a:endParaRPr lang="en-GB" altLang="en-US" sz="1100" dirty="0"/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  <p:sp>
        <p:nvSpPr>
          <p:cNvPr id="20484" name="Oval 1">
            <a:extLst>
              <a:ext uri="{FF2B5EF4-FFF2-40B4-BE49-F238E27FC236}">
                <a16:creationId xmlns:a16="http://schemas.microsoft.com/office/drawing/2014/main" id="{FCB82DD2-7281-3E4C-0D81-58D21D8D23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217" y="2316163"/>
            <a:ext cx="6259512" cy="71278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20485" name="Straight Arrow Connector 6">
            <a:extLst>
              <a:ext uri="{FF2B5EF4-FFF2-40B4-BE49-F238E27FC236}">
                <a16:creationId xmlns:a16="http://schemas.microsoft.com/office/drawing/2014/main" id="{F25FC0A7-D8AB-51BA-82FE-D03BA01D904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4736" y="2370112"/>
            <a:ext cx="858838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486" name="TextBox 6">
            <a:extLst>
              <a:ext uri="{FF2B5EF4-FFF2-40B4-BE49-F238E27FC236}">
                <a16:creationId xmlns:a16="http://schemas.microsoft.com/office/drawing/2014/main" id="{C19019FE-BB69-DAD1-05A9-83CE93374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61" y="2074837"/>
            <a:ext cx="574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GB" altLang="en-US" b="1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20487" name="Freeform: Shape 1">
            <a:extLst>
              <a:ext uri="{FF2B5EF4-FFF2-40B4-BE49-F238E27FC236}">
                <a16:creationId xmlns:a16="http://schemas.microsoft.com/office/drawing/2014/main" id="{52EEC574-A3F7-0DBA-BBE5-18C2D7C6FD5E}"/>
              </a:ext>
            </a:extLst>
          </p:cNvPr>
          <p:cNvSpPr>
            <a:spLocks/>
          </p:cNvSpPr>
          <p:nvPr/>
        </p:nvSpPr>
        <p:spPr bwMode="auto">
          <a:xfrm>
            <a:off x="957628" y="2549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0488" name="Freeform: Shape 2">
            <a:extLst>
              <a:ext uri="{FF2B5EF4-FFF2-40B4-BE49-F238E27FC236}">
                <a16:creationId xmlns:a16="http://schemas.microsoft.com/office/drawing/2014/main" id="{6E9D1C42-FE5F-36FF-8798-1D1D624173CB}"/>
              </a:ext>
            </a:extLst>
          </p:cNvPr>
          <p:cNvSpPr>
            <a:spLocks/>
          </p:cNvSpPr>
          <p:nvPr/>
        </p:nvSpPr>
        <p:spPr bwMode="auto">
          <a:xfrm>
            <a:off x="101600" y="12382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517A2891-6088-EB09-F583-A8CB313D9DDD}"/>
              </a:ext>
            </a:extLst>
          </p:cNvPr>
          <p:cNvSpPr>
            <a:spLocks/>
          </p:cNvSpPr>
          <p:nvPr/>
        </p:nvSpPr>
        <p:spPr bwMode="auto">
          <a:xfrm>
            <a:off x="1177484" y="275433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6E398BBD-F0CE-83F6-D07A-5D79107754C3}"/>
              </a:ext>
            </a:extLst>
          </p:cNvPr>
          <p:cNvSpPr>
            <a:spLocks/>
          </p:cNvSpPr>
          <p:nvPr/>
        </p:nvSpPr>
        <p:spPr bwMode="auto">
          <a:xfrm>
            <a:off x="771161" y="166047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D3BA497F-A474-737C-A199-3320F3502A5B}"/>
              </a:ext>
            </a:extLst>
          </p:cNvPr>
          <p:cNvSpPr>
            <a:spLocks/>
          </p:cNvSpPr>
          <p:nvPr/>
        </p:nvSpPr>
        <p:spPr bwMode="auto">
          <a:xfrm>
            <a:off x="1260840" y="2367509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580" y="893102"/>
            <a:ext cx="8388350" cy="3622675"/>
          </a:xfrm>
        </p:spPr>
        <p:txBody>
          <a:bodyPr/>
          <a:lstStyle/>
          <a:p>
            <a:r>
              <a:rPr lang="en-US" altLang="en-US" sz="2000" dirty="0"/>
              <a:t>Rel-20 will cover 5GA (normative &amp; studies) and 6G studies</a:t>
            </a:r>
          </a:p>
          <a:p>
            <a:r>
              <a:rPr lang="en-US" altLang="en-US" sz="2000" dirty="0"/>
              <a:t>Rel-20 Studies (5GA and 6G) &amp; 6G workshop:</a:t>
            </a:r>
          </a:p>
          <a:p>
            <a:pPr lvl="1">
              <a:defRPr/>
            </a:pPr>
            <a:r>
              <a:rPr lang="en-GB" altLang="en-US" sz="1600" dirty="0"/>
              <a:t>May 2024: </a:t>
            </a:r>
            <a:r>
              <a:rPr lang="en-GB" altLang="en-US" sz="1400" b="1" dirty="0"/>
              <a:t>Workshop</a:t>
            </a:r>
            <a:r>
              <a:rPr lang="en-GB" altLang="en-US" sz="1400" dirty="0"/>
              <a:t> on IMT-2030 use cases (SA1 ad-hoc , see SP-231619)</a:t>
            </a:r>
          </a:p>
          <a:p>
            <a:pPr lvl="1">
              <a:defRPr/>
            </a:pPr>
            <a:r>
              <a:rPr lang="en-GB" altLang="en-US" sz="1600" dirty="0"/>
              <a:t>Sept 2024 (TSG#105): </a:t>
            </a:r>
            <a:r>
              <a:rPr lang="en-GB" altLang="en-US" sz="1400" dirty="0"/>
              <a:t>Approval of </a:t>
            </a:r>
            <a:r>
              <a:rPr lang="en-GB" altLang="en-US" sz="1400" b="1" dirty="0"/>
              <a:t>SA1 SIDs</a:t>
            </a:r>
            <a:r>
              <a:rPr lang="en-GB" altLang="en-US" sz="1400" dirty="0"/>
              <a:t>. The SA1 SIDs are exceptionally divided in two Parts (about 50% of SA1 time to be dedicated to each Part):</a:t>
            </a:r>
          </a:p>
          <a:p>
            <a:pPr lvl="3"/>
            <a:r>
              <a:rPr lang="en-GB" altLang="en-US" sz="1200" b="1" dirty="0"/>
              <a:t>Part 1 </a:t>
            </a:r>
            <a:r>
              <a:rPr lang="en-GB" altLang="en-US" sz="1200" dirty="0"/>
              <a:t>(“</a:t>
            </a:r>
            <a:r>
              <a:rPr lang="en-GB" altLang="en-US" sz="1200" b="1" dirty="0"/>
              <a:t>5GA-centric</a:t>
            </a:r>
            <a:r>
              <a:rPr lang="en-GB" altLang="en-US" sz="1200" dirty="0"/>
              <a:t>”): the Rel-20 SIDs for which corresponding </a:t>
            </a:r>
            <a:r>
              <a:rPr lang="en-GB" altLang="en-US" sz="1200" b="1" dirty="0"/>
              <a:t>normative work </a:t>
            </a:r>
            <a:r>
              <a:rPr lang="en-GB" altLang="en-US" sz="1200" dirty="0"/>
              <a:t>is anticipated to also </a:t>
            </a:r>
            <a:r>
              <a:rPr lang="en-GB" altLang="en-US" sz="1200" b="1" dirty="0"/>
              <a:t>belong to Rel-20</a:t>
            </a:r>
          </a:p>
          <a:p>
            <a:pPr lvl="3"/>
            <a:r>
              <a:rPr lang="en-GB" altLang="en-US" sz="1200" b="1" dirty="0"/>
              <a:t>Part 2 </a:t>
            </a:r>
            <a:r>
              <a:rPr lang="en-GB" altLang="en-US" sz="1200" dirty="0"/>
              <a:t>(“</a:t>
            </a:r>
            <a:r>
              <a:rPr lang="en-GB" altLang="en-US" sz="1200" b="1" dirty="0"/>
              <a:t>6G-centric</a:t>
            </a:r>
            <a:r>
              <a:rPr lang="en-GB" altLang="en-US" sz="1200" dirty="0"/>
              <a:t>”): the Rel-20 SIDs for which corresponding </a:t>
            </a:r>
            <a:r>
              <a:rPr lang="en-GB" altLang="en-US" sz="1200" b="1" dirty="0"/>
              <a:t>normative work </a:t>
            </a:r>
            <a:r>
              <a:rPr lang="en-GB" altLang="en-US" sz="1200" dirty="0"/>
              <a:t>is anticipated to be </a:t>
            </a:r>
            <a:r>
              <a:rPr lang="en-GB" altLang="en-US" sz="1200" b="1" dirty="0"/>
              <a:t>after Rel-20</a:t>
            </a:r>
            <a:r>
              <a:rPr lang="en-GB" altLang="en-US" sz="1200" dirty="0"/>
              <a:t>. </a:t>
            </a:r>
            <a:endParaRPr lang="en-GB" altLang="en-US" sz="1000" dirty="0"/>
          </a:p>
          <a:p>
            <a:pPr lvl="1">
              <a:defRPr/>
            </a:pPr>
            <a:r>
              <a:rPr lang="en-GB" altLang="en-US" sz="1450" dirty="0"/>
              <a:t>TBD (decision to be taken by TSG#</a:t>
            </a:r>
            <a:r>
              <a:rPr lang="en-GB" altLang="en-US" sz="1400" dirty="0"/>
              <a:t>103): </a:t>
            </a:r>
            <a:r>
              <a:rPr lang="en-GB" altLang="en-US" sz="1400" b="1" dirty="0"/>
              <a:t>RAN plenary SID </a:t>
            </a:r>
            <a:r>
              <a:rPr lang="en-GB" altLang="en-US" sz="1400" dirty="0"/>
              <a:t>(e.g., radio requirements and KPIs)</a:t>
            </a:r>
          </a:p>
          <a:p>
            <a:pPr lvl="1">
              <a:defRPr/>
            </a:pPr>
            <a:r>
              <a:rPr lang="en-US" altLang="en-US" sz="1400" dirty="0"/>
              <a:t>March 2025 (TSG#107):  First TSG-wide 6G </a:t>
            </a:r>
            <a:r>
              <a:rPr lang="en-US" altLang="en-US" sz="1400" b="1" dirty="0"/>
              <a:t>workshop</a:t>
            </a:r>
            <a:r>
              <a:rPr lang="en-US" altLang="en-US" sz="1400" dirty="0"/>
              <a:t>  </a:t>
            </a:r>
          </a:p>
          <a:p>
            <a:pPr lvl="1">
              <a:defRPr/>
            </a:pPr>
            <a:r>
              <a:rPr lang="en-US" altLang="en-US" sz="1400" dirty="0"/>
              <a:t>June 2025 (TSG#108): </a:t>
            </a:r>
          </a:p>
          <a:p>
            <a:pPr lvl="2">
              <a:defRPr/>
            </a:pPr>
            <a:r>
              <a:rPr lang="en-US" altLang="en-US" sz="1100" dirty="0"/>
              <a:t>Approval of </a:t>
            </a:r>
            <a:r>
              <a:rPr lang="en-US" altLang="en-US" sz="1100" b="1" dirty="0"/>
              <a:t>SA2 SID </a:t>
            </a:r>
          </a:p>
          <a:p>
            <a:pPr lvl="2">
              <a:defRPr/>
            </a:pPr>
            <a:r>
              <a:rPr lang="en-US" altLang="en-US" sz="1100" dirty="0"/>
              <a:t>Approval of </a:t>
            </a:r>
            <a:r>
              <a:rPr lang="en-US" altLang="en-US" sz="1100" b="1" dirty="0"/>
              <a:t>RAN-WG SIDs</a:t>
            </a:r>
          </a:p>
          <a:p>
            <a:r>
              <a:rPr lang="en-US" altLang="en-US" sz="2000" dirty="0"/>
              <a:t>Rel-20 Normative work (5GA):</a:t>
            </a:r>
          </a:p>
          <a:p>
            <a:pPr lvl="2"/>
            <a:r>
              <a:rPr lang="en-US" altLang="en-US" sz="1400" dirty="0"/>
              <a:t>No decision yet about Rel-20 normative work timeline. More dates to be decided at TSG#103</a:t>
            </a:r>
            <a:endParaRPr lang="en-US" altLang="en-US" sz="1050" dirty="0"/>
          </a:p>
          <a:p>
            <a:pPr lvl="3"/>
            <a:endParaRPr lang="en-GB" altLang="en-US" sz="1400" i="1" dirty="0"/>
          </a:p>
          <a:p>
            <a:pPr lvl="2"/>
            <a:endParaRPr lang="en-GB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b="1" i="1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initial talks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Rel-21 (normative) work will be submitted to ITU before 2030 </a:t>
            </a:r>
          </a:p>
          <a:p>
            <a:r>
              <a:rPr lang="en-US" altLang="en-US" sz="1800"/>
              <a:t>All Release </a:t>
            </a:r>
            <a:r>
              <a:rPr lang="en-US" altLang="en-US" sz="1800" dirty="0"/>
              <a:t>21 Freezing dates and other </a:t>
            </a:r>
            <a:r>
              <a:rPr lang="en-US" altLang="en-US" sz="1800"/>
              <a:t>milestones TBD</a:t>
            </a:r>
          </a:p>
          <a:p>
            <a:endParaRPr lang="en-US" altLang="en-US" sz="1800" dirty="0"/>
          </a:p>
          <a:p>
            <a:r>
              <a:rPr lang="en-GB" altLang="en-US" sz="1600" i="1" dirty="0"/>
              <a:t>Note that, as usual in 3GPP, previous Generations will also continue to be maintained &amp; enhanced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9" y="4795679"/>
            <a:ext cx="2624668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TSG#102-endorsed </a:t>
            </a:r>
            <a:r>
              <a:rPr lang="en-GB" altLang="en-US" sz="1000" dirty="0"/>
              <a:t>RP-233985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2424853" y="2165243"/>
            <a:ext cx="130725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+ 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0" y="98940"/>
            <a:ext cx="7680960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Early draft of current &amp; future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5523" y="2031575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4508" y="2123862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2286" y="1428856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18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596553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C88500-5C84-8007-FCED-ACBB1E48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9914" y="4506596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0" y="1430020"/>
            <a:ext cx="1763184" cy="331047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with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Maint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0" y="2147779"/>
            <a:ext cx="150368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+ RAN content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4515" y="2160268"/>
            <a:ext cx="1237085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2290" y="2168734"/>
            <a:ext cx="1252537" cy="215444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1773" y="1130830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6056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cxnSp>
        <p:nvCxnSpPr>
          <p:cNvPr id="10309" name="Straight Connector 97">
            <a:extLst>
              <a:ext uri="{FF2B5EF4-FFF2-40B4-BE49-F238E27FC236}">
                <a16:creationId xmlns:a16="http://schemas.microsoft.com/office/drawing/2014/main" id="{EFF85846-C8B7-7FA5-3FE1-24141382A3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705521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15" name="TextBox 112">
            <a:extLst>
              <a:ext uri="{FF2B5EF4-FFF2-40B4-BE49-F238E27FC236}">
                <a16:creationId xmlns:a16="http://schemas.microsoft.com/office/drawing/2014/main" id="{6101BE78-6AC9-8DDE-9630-C4C166B36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9920" y="3122929"/>
            <a:ext cx="1484702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6" name="TextBox 112">
            <a:extLst>
              <a:ext uri="{FF2B5EF4-FFF2-40B4-BE49-F238E27FC236}">
                <a16:creationId xmlns:a16="http://schemas.microsoft.com/office/drawing/2014/main" id="{D35024A4-D055-67C2-055C-50A7F5E5E6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1156" y="4196503"/>
            <a:ext cx="141737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CC659911-A367-B9F3-AA5D-D8DED89B7642}"/>
              </a:ext>
            </a:extLst>
          </p:cNvPr>
          <p:cNvSpPr/>
          <p:nvPr/>
        </p:nvSpPr>
        <p:spPr bwMode="auto">
          <a:xfrm>
            <a:off x="853440" y="2757380"/>
            <a:ext cx="15781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(5GA &amp; 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6G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0320" name="Chevron 60">
            <a:extLst>
              <a:ext uri="{FF2B5EF4-FFF2-40B4-BE49-F238E27FC236}">
                <a16:creationId xmlns:a16="http://schemas.microsoft.com/office/drawing/2014/main" id="{2F37F45C-6DB7-80CC-4080-BB3488FB7F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333" y="3667336"/>
            <a:ext cx="1161628" cy="36279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0321" name="TextBox 1">
            <a:extLst>
              <a:ext uri="{FF2B5EF4-FFF2-40B4-BE49-F238E27FC236}">
                <a16:creationId xmlns:a16="http://schemas.microsoft.com/office/drawing/2014/main" id="{9AC9AB90-FD24-3909-CE09-B0AC883F69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6478" y="3614841"/>
            <a:ext cx="887307" cy="46166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800" dirty="0">
                <a:latin typeface="Montserrat" panose="00000500000000000000" pitchFamily="50" charset="0"/>
              </a:rPr>
              <a:t>Stage 2 &amp; RAN WG</a:t>
            </a:r>
            <a:br>
              <a:rPr lang="en-GB" altLang="en-US" sz="800" dirty="0">
                <a:latin typeface="Montserrat" panose="00000500000000000000" pitchFamily="50" charset="0"/>
              </a:rPr>
            </a:br>
            <a:r>
              <a:rPr lang="en-GB" altLang="en-US" sz="800" b="1" dirty="0">
                <a:latin typeface="Montserrat" panose="00000500000000000000" pitchFamily="50" charset="0"/>
              </a:rPr>
              <a:t>6G SIDs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00454F38-2DA6-07A4-3F98-AA34C97246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2640" y="4171314"/>
            <a:ext cx="2634827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Rel-21 = 6G </a:t>
            </a:r>
            <a:r>
              <a:rPr lang="en-GB" altLang="en-US" sz="1050" dirty="0">
                <a:latin typeface="Montserrat" panose="00000500000000000000" pitchFamily="50" charset="0"/>
              </a:rPr>
              <a:t>(study &amp;) </a:t>
            </a:r>
            <a:r>
              <a:rPr lang="en-GB" altLang="en-US" sz="1050" b="1" dirty="0">
                <a:latin typeface="Montserrat" panose="00000500000000000000" pitchFamily="50" charset="0"/>
              </a:rPr>
              <a:t>normative =&gt;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Stage 3 &amp; RAN completion before 2030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  <p:sp>
        <p:nvSpPr>
          <p:cNvPr id="4" name="Star: 5 Points 3">
            <a:extLst>
              <a:ext uri="{FF2B5EF4-FFF2-40B4-BE49-F238E27FC236}">
                <a16:creationId xmlns:a16="http://schemas.microsoft.com/office/drawing/2014/main" id="{4857725A-7054-3FC5-411B-CEB6E7A62DE5}"/>
              </a:ext>
            </a:extLst>
          </p:cNvPr>
          <p:cNvSpPr/>
          <p:nvPr/>
        </p:nvSpPr>
        <p:spPr bwMode="auto">
          <a:xfrm>
            <a:off x="1753659" y="3047997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8" name="Star: 5 Points 7">
            <a:extLst>
              <a:ext uri="{FF2B5EF4-FFF2-40B4-BE49-F238E27FC236}">
                <a16:creationId xmlns:a16="http://schemas.microsoft.com/office/drawing/2014/main" id="{E0544C2B-42EE-439A-570B-19660148A412}"/>
              </a:ext>
            </a:extLst>
          </p:cNvPr>
          <p:cNvSpPr/>
          <p:nvPr/>
        </p:nvSpPr>
        <p:spPr bwMode="auto">
          <a:xfrm>
            <a:off x="2854326" y="340360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" name="TextBox 1">
            <a:extLst>
              <a:ext uri="{FF2B5EF4-FFF2-40B4-BE49-F238E27FC236}">
                <a16:creationId xmlns:a16="http://schemas.microsoft.com/office/drawing/2014/main" id="{07922607-9078-59A7-75DD-3CC451DCCB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8636" y="3331418"/>
            <a:ext cx="1042351" cy="415498"/>
          </a:xfrm>
          <a:prstGeom prst="rect">
            <a:avLst/>
          </a:prstGeom>
          <a:noFill/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4" name="TextBox 1">
            <a:extLst>
              <a:ext uri="{FF2B5EF4-FFF2-40B4-BE49-F238E27FC236}">
                <a16:creationId xmlns:a16="http://schemas.microsoft.com/office/drawing/2014/main" id="{EC292F9D-CB07-E63B-05D4-87CCD22537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4129" y="3267075"/>
            <a:ext cx="1079604" cy="200055"/>
          </a:xfrm>
          <a:prstGeom prst="rect">
            <a:avLst/>
          </a:prstGeom>
          <a:noFill/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0306" name="Straight Connector 97">
            <a:extLst>
              <a:ext uri="{FF2B5EF4-FFF2-40B4-BE49-F238E27FC236}">
                <a16:creationId xmlns:a16="http://schemas.microsoft.com/office/drawing/2014/main" id="{FFC15AF8-872F-4AEF-3655-31BE8AEC57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4100827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07" name="TextBox 1">
            <a:extLst>
              <a:ext uri="{FF2B5EF4-FFF2-40B4-BE49-F238E27FC236}">
                <a16:creationId xmlns:a16="http://schemas.microsoft.com/office/drawing/2014/main" id="{684E38AB-82A7-EFBB-0340-88CB81445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2530" y="3104515"/>
            <a:ext cx="2024484" cy="577081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1050" b="1" dirty="0">
                <a:latin typeface="Montserrat" panose="00000500000000000000" pitchFamily="50" charset="0"/>
              </a:rPr>
              <a:t>Rel-20 </a:t>
            </a:r>
            <a:r>
              <a:rPr lang="en-GB" altLang="en-US" sz="1050" b="1">
                <a:latin typeface="Montserrat" panose="00000500000000000000" pitchFamily="50" charset="0"/>
              </a:rPr>
              <a:t>= 5GA </a:t>
            </a:r>
            <a:r>
              <a:rPr lang="en-GB" altLang="en-US" sz="1050" b="1" dirty="0">
                <a:latin typeface="Montserrat" panose="00000500000000000000" pitchFamily="50" charset="0"/>
              </a:rPr>
              <a:t>(study &amp; normative) </a:t>
            </a:r>
            <a:br>
              <a:rPr lang="en-GB" altLang="en-US" sz="1050" b="1" dirty="0">
                <a:latin typeface="Montserrat" panose="00000500000000000000" pitchFamily="50" charset="0"/>
              </a:rPr>
            </a:br>
            <a:r>
              <a:rPr lang="en-GB" altLang="en-US" sz="1050" b="1" dirty="0">
                <a:latin typeface="Montserrat" panose="00000500000000000000" pitchFamily="50" charset="0"/>
              </a:rPr>
              <a:t>&amp; 6G Studies</a:t>
            </a:r>
            <a:endParaRPr lang="en-GB" altLang="en-US" sz="1050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37236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Rel-18 Timeline and Progress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initial talks</a:t>
            </a:r>
          </a:p>
          <a:p>
            <a:pPr marL="739775" lvl="1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(1/2):</a:t>
            </a:r>
            <a:br>
              <a:rPr lang="en-GB" altLang="en-US" sz="2400" b="1" i="1" dirty="0"/>
            </a:br>
            <a:r>
              <a:rPr lang="en-GB" altLang="en-US" sz="2400" b="1" i="1" dirty="0"/>
              <a:t>overall background information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76041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19;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NEW: Tutorials on content, maintenance, etc. in subfolder \info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Rel-17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17: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Rel-18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/>
              <a:t>Started – skeleton in RP-233919 / CP-233305 / SP-231617, call for contribution in RP-233777 / CP-233299 / SP-231516</a:t>
            </a:r>
            <a:endParaRPr lang="en-GB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4" y="760413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5 quarters after SA1’s date. Stage 2 for SA5 is 2 quarters after SA2/SA6’s date. Stage 3 for SA5 is same date as CT WGs’ date. However, the deadlines for SA5’s Stage 1 and Stage 2 are SA5-internal since there is no dependency (i.e. SA5 is not expecting work from any other WGs).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</a:t>
            </a:r>
            <a:r>
              <a:rPr lang="en-GB" altLang="en-US" sz="1200" i="1"/>
              <a:t>by the present </a:t>
            </a:r>
            <a:r>
              <a:rPr lang="en-GB" altLang="en-US" sz="1200" i="1" dirty="0"/>
              <a:t>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14963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71763" y="1182688"/>
            <a:ext cx="0" cy="36242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68513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9188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07695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37225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8631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38475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7227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1938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77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9712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7800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55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024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127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3706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3200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038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52600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Ongoing Releases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#96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95275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0" name="TextBox 112">
            <a:extLst>
              <a:ext uri="{FF2B5EF4-FFF2-40B4-BE49-F238E27FC236}">
                <a16:creationId xmlns:a16="http://schemas.microsoft.com/office/drawing/2014/main" id="{C0976717-C3D0-9B92-EFC2-66FAE53777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6775" y="3702050"/>
            <a:ext cx="1428750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19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1706563"/>
            <a:ext cx="1433512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1257300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0150" y="858838"/>
            <a:ext cx="3810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#98e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3575" y="858838"/>
            <a:ext cx="3667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8825" y="858838"/>
            <a:ext cx="3683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3350" y="858838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#106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225" y="858838"/>
            <a:ext cx="3651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#108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8600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#110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5513" y="858838"/>
            <a:ext cx="3365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#112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08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#114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7363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857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pic>
        <p:nvPicPr>
          <p:cNvPr id="27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F0C88500-5C84-8007-FCED-ACBB1E486B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3888" y="2657475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26407C7-474D-9343-D041-037F85B50EAF}"/>
              </a:ext>
            </a:extLst>
          </p:cNvPr>
          <p:cNvSpPr/>
          <p:nvPr/>
        </p:nvSpPr>
        <p:spPr bwMode="auto">
          <a:xfrm>
            <a:off x="122238" y="1208088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BA7EB6B7-043C-80A7-0462-9EB29B5FAF93}"/>
              </a:ext>
            </a:extLst>
          </p:cNvPr>
          <p:cNvSpPr/>
          <p:nvPr/>
        </p:nvSpPr>
        <p:spPr bwMode="auto">
          <a:xfrm>
            <a:off x="1828800" y="2324100"/>
            <a:ext cx="2609850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76F22AF5-E1CE-4D4D-AEE7-A287E6340E03}"/>
              </a:ext>
            </a:extLst>
          </p:cNvPr>
          <p:cNvSpPr/>
          <p:nvPr/>
        </p:nvSpPr>
        <p:spPr bwMode="auto">
          <a:xfrm>
            <a:off x="1428750" y="1701800"/>
            <a:ext cx="19240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9E68EE60-4F0D-2756-0485-3404F382E6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175" y="1458913"/>
            <a:ext cx="1339850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def.*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70529AA5-0C81-6E54-2A18-5E3B1C1565C1}"/>
              </a:ext>
            </a:extLst>
          </p:cNvPr>
          <p:cNvSpPr/>
          <p:nvPr/>
        </p:nvSpPr>
        <p:spPr bwMode="auto">
          <a:xfrm>
            <a:off x="1411288" y="2025650"/>
            <a:ext cx="2614612" cy="2063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4" name="Chevron 60">
            <a:extLst>
              <a:ext uri="{FF2B5EF4-FFF2-40B4-BE49-F238E27FC236}">
                <a16:creationId xmlns:a16="http://schemas.microsoft.com/office/drawing/2014/main" id="{5448631F-1B3C-E109-3C02-2D3CBC73AFD6}"/>
              </a:ext>
            </a:extLst>
          </p:cNvPr>
          <p:cNvSpPr/>
          <p:nvPr/>
        </p:nvSpPr>
        <p:spPr bwMode="auto">
          <a:xfrm>
            <a:off x="3844925" y="2022475"/>
            <a:ext cx="590550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Maint.*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569F3F6F-3881-E939-F787-48D3F1681647}"/>
              </a:ext>
            </a:extLst>
          </p:cNvPr>
          <p:cNvSpPr/>
          <p:nvPr/>
        </p:nvSpPr>
        <p:spPr bwMode="auto">
          <a:xfrm>
            <a:off x="2400300" y="2633663"/>
            <a:ext cx="2386013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9274" name="Group 17">
            <a:extLst>
              <a:ext uri="{FF2B5EF4-FFF2-40B4-BE49-F238E27FC236}">
                <a16:creationId xmlns:a16="http://schemas.microsoft.com/office/drawing/2014/main" id="{02937BA1-68C3-C633-71F5-E746C52453EC}"/>
              </a:ext>
            </a:extLst>
          </p:cNvPr>
          <p:cNvGrpSpPr>
            <a:grpSpLocks/>
          </p:cNvGrpSpPr>
          <p:nvPr/>
        </p:nvGrpSpPr>
        <p:grpSpPr bwMode="auto">
          <a:xfrm>
            <a:off x="3944938" y="2659063"/>
            <a:ext cx="947737" cy="482600"/>
            <a:chOff x="7942433" y="3354946"/>
            <a:chExt cx="948590" cy="482958"/>
          </a:xfrm>
        </p:grpSpPr>
        <p:sp>
          <p:nvSpPr>
            <p:cNvPr id="9332" name="Diamond 16">
              <a:extLst>
                <a:ext uri="{FF2B5EF4-FFF2-40B4-BE49-F238E27FC236}">
                  <a16:creationId xmlns:a16="http://schemas.microsoft.com/office/drawing/2014/main" id="{E8741A13-B349-036F-A528-D65442E19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3861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9333" name="Chevron 58">
              <a:extLst>
                <a:ext uri="{FF2B5EF4-FFF2-40B4-BE49-F238E27FC236}">
                  <a16:creationId xmlns:a16="http://schemas.microsoft.com/office/drawing/2014/main" id="{11967760-5AB9-B1AA-44E1-5451907A6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433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3" name="Chevron 60">
            <a:extLst>
              <a:ext uri="{FF2B5EF4-FFF2-40B4-BE49-F238E27FC236}">
                <a16:creationId xmlns:a16="http://schemas.microsoft.com/office/drawing/2014/main" id="{88739906-9E22-D33E-99D1-BA47F55E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14688" y="3660775"/>
            <a:ext cx="835025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endParaRPr lang="fr-FR" altLang="en-US" sz="8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2263" y="858838"/>
            <a:ext cx="330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0438" y="858838"/>
            <a:ext cx="3429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1325" y="858838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#107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0775" y="858838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#109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4675" y="858838"/>
            <a:ext cx="3206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#111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5713" y="858838"/>
            <a:ext cx="3349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#113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84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2724150" y="3089275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</a:t>
            </a:r>
          </a:p>
        </p:txBody>
      </p:sp>
      <p:sp>
        <p:nvSpPr>
          <p:cNvPr id="74" name="Chevron 60">
            <a:extLst>
              <a:ext uri="{FF2B5EF4-FFF2-40B4-BE49-F238E27FC236}">
                <a16:creationId xmlns:a16="http://schemas.microsoft.com/office/drawing/2014/main" id="{B289FD85-6D44-1005-E0CA-1F99D2C7F8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0088" y="3359150"/>
            <a:ext cx="820737" cy="241300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3902075" y="4249738"/>
            <a:ext cx="250031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4524375" y="4529138"/>
            <a:ext cx="1865313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5235575" y="4827588"/>
            <a:ext cx="1533525" cy="2397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3813175" y="3990975"/>
            <a:ext cx="15922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Normative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8550" y="858838"/>
            <a:ext cx="35877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#105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3288" y="858838"/>
            <a:ext cx="4048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#97-e</a:t>
            </a:r>
          </a:p>
        </p:txBody>
      </p:sp>
      <p:sp>
        <p:nvSpPr>
          <p:cNvPr id="23" name="TextBox 1">
            <a:extLst>
              <a:ext uri="{FF2B5EF4-FFF2-40B4-BE49-F238E27FC236}">
                <a16:creationId xmlns:a16="http://schemas.microsoft.com/office/drawing/2014/main" id="{00CE9559-92E7-3C56-83A2-01DD7554A0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333750"/>
            <a:ext cx="877887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RAN Content Def*</a:t>
            </a: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25CA6AF2-9145-2BA5-F845-CFAE67ECA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2150" y="3643313"/>
            <a:ext cx="822325" cy="30797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SA St.2 Content Def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60375" cy="2460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858838"/>
            <a:ext cx="4016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#92-e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4763" y="858838"/>
            <a:ext cx="411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#94-e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1625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#95-e</a:t>
            </a:r>
            <a:endParaRPr lang="en-GB" altLang="en-US" sz="30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858838"/>
            <a:ext cx="4032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250" y="858838"/>
            <a:ext cx="3857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#91-e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11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1988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6313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9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508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62413" y="1096963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51213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315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0306" name="Star: 5 Points 10305">
            <a:extLst>
              <a:ext uri="{FF2B5EF4-FFF2-40B4-BE49-F238E27FC236}">
                <a16:creationId xmlns:a16="http://schemas.microsoft.com/office/drawing/2014/main" id="{D7E239C8-431C-D5D0-6B0D-9E347A960B92}"/>
              </a:ext>
            </a:extLst>
          </p:cNvPr>
          <p:cNvSpPr/>
          <p:nvPr/>
        </p:nvSpPr>
        <p:spPr bwMode="auto">
          <a:xfrm>
            <a:off x="3819525" y="16621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BFDAD22C-FD9C-3CB4-3706-6732877FDAFC}"/>
              </a:ext>
            </a:extLst>
          </p:cNvPr>
          <p:cNvSpPr/>
          <p:nvPr/>
        </p:nvSpPr>
        <p:spPr bwMode="auto">
          <a:xfrm>
            <a:off x="3819525" y="294481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308" name="Star: 5 Points 10307">
            <a:extLst>
              <a:ext uri="{FF2B5EF4-FFF2-40B4-BE49-F238E27FC236}">
                <a16:creationId xmlns:a16="http://schemas.microsoft.com/office/drawing/2014/main" id="{51F94463-0CC1-63FC-E902-05CF0783EBE0}"/>
              </a:ext>
            </a:extLst>
          </p:cNvPr>
          <p:cNvSpPr/>
          <p:nvPr/>
        </p:nvSpPr>
        <p:spPr bwMode="auto">
          <a:xfrm>
            <a:off x="3806825" y="34464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5">
            <a:extLst>
              <a:ext uri="{FF2B5EF4-FFF2-40B4-BE49-F238E27FC236}">
                <a16:creationId xmlns:a16="http://schemas.microsoft.com/office/drawing/2014/main" id="{5B717F9B-A6CC-3357-F64D-04F746E11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0243" name="Content Placeholder 6">
            <a:extLst>
              <a:ext uri="{FF2B5EF4-FFF2-40B4-BE49-F238E27FC236}">
                <a16:creationId xmlns:a16="http://schemas.microsoft.com/office/drawing/2014/main" id="{E2F96B29-47ED-3753-BCA3-74B701FEED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Rel-18 Timeline and Progress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initial talks</a:t>
            </a:r>
          </a:p>
          <a:p>
            <a:pPr marL="341313" indent="-341313" algn="just"/>
            <a:r>
              <a:rPr lang="en-GB" altLang="en-US" dirty="0"/>
              <a:t>Rel-21 initial talks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0D4E7C-4D81-903A-CDFA-42DBBB74B229}"/>
              </a:ext>
            </a:extLst>
          </p:cNvPr>
          <p:cNvCxnSpPr>
            <a:cxnSpLocks/>
          </p:cNvCxnSpPr>
          <p:nvPr/>
        </p:nvCxnSpPr>
        <p:spPr bwMode="auto">
          <a:xfrm>
            <a:off x="4224338" y="833438"/>
            <a:ext cx="2527300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0B0A437-1C64-4FDC-4813-D0902AAC37DE}"/>
              </a:ext>
            </a:extLst>
          </p:cNvPr>
          <p:cNvCxnSpPr>
            <a:cxnSpLocks/>
          </p:cNvCxnSpPr>
          <p:nvPr/>
        </p:nvCxnSpPr>
        <p:spPr bwMode="auto">
          <a:xfrm>
            <a:off x="6918325" y="833438"/>
            <a:ext cx="216693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D40BB10-6F3B-E9E0-B87B-F5676B1B145C}"/>
              </a:ext>
            </a:extLst>
          </p:cNvPr>
          <p:cNvCxnSpPr>
            <a:cxnSpLocks/>
          </p:cNvCxnSpPr>
          <p:nvPr/>
        </p:nvCxnSpPr>
        <p:spPr bwMode="auto">
          <a:xfrm>
            <a:off x="1433513" y="833438"/>
            <a:ext cx="270192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D8200D1-6850-DD9D-719E-25D86B9946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4825" y="1533525"/>
            <a:ext cx="0" cy="33639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B4BE6475-8D0C-DAC9-CA70-053AE01247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35438" y="1493838"/>
            <a:ext cx="0" cy="34036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CCE94862-C424-1D0A-41B0-6573586CA4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1395413" y="1495425"/>
            <a:ext cx="11112" cy="3402013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EB9BE8DD-E2F1-D205-C293-8147F7636B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796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20AF163A-1FCC-1AED-36EE-6258B9EBF5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66163" y="1536700"/>
            <a:ext cx="0" cy="3360738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2171E29B-09AC-9A81-7FCE-B0FD26047E1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8988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D85AECA9-9F82-6A81-776B-9DE66D790CA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3267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B245F07D-7B0A-6219-2F14-A2B38EB292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89663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7FBC7B3E-076A-E9D9-8E5A-57F50FD12B9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74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F9D87B2F-43AF-612E-255C-25E02396CB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40125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92A3258C-0915-2E9F-2F46-E55C6953FEF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74950" y="1533525"/>
            <a:ext cx="0" cy="336391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73B4169F-C4E1-3C6A-C1E8-A9D3E06A48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6075" y="1536700"/>
            <a:ext cx="20638" cy="33305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E61965D-8E33-DCA5-729C-2C9A35DEC41F}"/>
              </a:ext>
            </a:extLst>
          </p:cNvPr>
          <p:cNvCxnSpPr>
            <a:cxnSpLocks/>
          </p:cNvCxnSpPr>
          <p:nvPr/>
        </p:nvCxnSpPr>
        <p:spPr bwMode="auto">
          <a:xfrm>
            <a:off x="100013" y="833438"/>
            <a:ext cx="1209675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729E710D-DACC-EC9F-B251-BBD6FEF1753D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</a:t>
            </a:r>
            <a:r>
              <a:rPr lang="en-GB" sz="2400" kern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18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1283" name="TextBox 86">
            <a:extLst>
              <a:ext uri="{FF2B5EF4-FFF2-40B4-BE49-F238E27FC236}">
                <a16:creationId xmlns:a16="http://schemas.microsoft.com/office/drawing/2014/main" id="{A90F1950-A434-BB69-7374-566DD9C9BF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#93-e</a:t>
            </a:r>
          </a:p>
        </p:txBody>
      </p:sp>
      <p:sp>
        <p:nvSpPr>
          <p:cNvPr id="75" name="Chevron 60">
            <a:extLst>
              <a:ext uri="{FF2B5EF4-FFF2-40B4-BE49-F238E27FC236}">
                <a16:creationId xmlns:a16="http://schemas.microsoft.com/office/drawing/2014/main" id="{96153FBA-BF5D-BB87-F98F-139BFDE1F35E}"/>
              </a:ext>
            </a:extLst>
          </p:cNvPr>
          <p:cNvSpPr/>
          <p:nvPr/>
        </p:nvSpPr>
        <p:spPr bwMode="auto">
          <a:xfrm>
            <a:off x="76200" y="1682750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  100%</a:t>
            </a:r>
          </a:p>
        </p:txBody>
      </p:sp>
      <p:sp>
        <p:nvSpPr>
          <p:cNvPr id="11285" name="Chevron 79">
            <a:extLst>
              <a:ext uri="{FF2B5EF4-FFF2-40B4-BE49-F238E27FC236}">
                <a16:creationId xmlns:a16="http://schemas.microsoft.com/office/drawing/2014/main" id="{5B78D942-F65A-9339-6B49-9575D19DE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778125"/>
            <a:ext cx="622300" cy="212725"/>
          </a:xfrm>
          <a:prstGeom prst="chevron">
            <a:avLst>
              <a:gd name="adj" fmla="val 50124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50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</a:p>
        </p:txBody>
      </p:sp>
      <p:sp>
        <p:nvSpPr>
          <p:cNvPr id="83" name="Chevron 58">
            <a:extLst>
              <a:ext uri="{FF2B5EF4-FFF2-40B4-BE49-F238E27FC236}">
                <a16:creationId xmlns:a16="http://schemas.microsoft.com/office/drawing/2014/main" id="{A83AE550-C871-692A-6782-DB4E258E903C}"/>
              </a:ext>
            </a:extLst>
          </p:cNvPr>
          <p:cNvSpPr/>
          <p:nvPr/>
        </p:nvSpPr>
        <p:spPr bwMode="auto">
          <a:xfrm>
            <a:off x="3613150" y="30273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4" name="Chevron 60">
            <a:extLst>
              <a:ext uri="{FF2B5EF4-FFF2-40B4-BE49-F238E27FC236}">
                <a16:creationId xmlns:a16="http://schemas.microsoft.com/office/drawing/2014/main" id="{F6CA992F-9DDD-0B6D-7D9E-6F606511DF76}"/>
              </a:ext>
            </a:extLst>
          </p:cNvPr>
          <p:cNvSpPr/>
          <p:nvPr/>
        </p:nvSpPr>
        <p:spPr bwMode="auto">
          <a:xfrm>
            <a:off x="2160588" y="2538413"/>
            <a:ext cx="4014787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88" name="Chevron 60">
            <a:extLst>
              <a:ext uri="{FF2B5EF4-FFF2-40B4-BE49-F238E27FC236}">
                <a16:creationId xmlns:a16="http://schemas.microsoft.com/office/drawing/2014/main" id="{B307CFE5-1FCF-271B-2BEF-829A195810A4}"/>
              </a:ext>
            </a:extLst>
          </p:cNvPr>
          <p:cNvSpPr/>
          <p:nvPr/>
        </p:nvSpPr>
        <p:spPr bwMode="auto">
          <a:xfrm>
            <a:off x="957263" y="2290763"/>
            <a:ext cx="453548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11289" name="Chevron 60">
            <a:extLst>
              <a:ext uri="{FF2B5EF4-FFF2-40B4-BE49-F238E27FC236}">
                <a16:creationId xmlns:a16="http://schemas.microsoft.com/office/drawing/2014/main" id="{E020BC49-C25A-E94E-9D03-794B42264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7925" y="1962150"/>
            <a:ext cx="890588" cy="280988"/>
          </a:xfrm>
          <a:prstGeom prst="chevron">
            <a:avLst>
              <a:gd name="adj" fmla="val 50081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290" name="TextBox 112">
            <a:extLst>
              <a:ext uri="{FF2B5EF4-FFF2-40B4-BE49-F238E27FC236}">
                <a16:creationId xmlns:a16="http://schemas.microsoft.com/office/drawing/2014/main" id="{C1F67CF8-E9C6-95CB-EC04-F4BA655776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00" y="1779588"/>
            <a:ext cx="143351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latin typeface="Montserrat" panose="00000500000000000000" pitchFamily="2" charset="0"/>
              </a:rPr>
              <a:t>Release 18</a:t>
            </a:r>
            <a:endParaRPr lang="en-GB" altLang="en-US" sz="1600" b="1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10590278-4D50-148A-DCC5-E1623E5DBE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" y="4425950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1292" name="TextBox 86">
            <a:extLst>
              <a:ext uri="{FF2B5EF4-FFF2-40B4-BE49-F238E27FC236}">
                <a16:creationId xmlns:a16="http://schemas.microsoft.com/office/drawing/2014/main" id="{5787FBD2-3AAF-9647-687D-FB0876DEC7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1006475"/>
            <a:ext cx="4492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#94-e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3" name="TextBox 86">
            <a:extLst>
              <a:ext uri="{FF2B5EF4-FFF2-40B4-BE49-F238E27FC236}">
                <a16:creationId xmlns:a16="http://schemas.microsoft.com/office/drawing/2014/main" id="{149F2846-02F1-8D8F-59DF-F9846CDAC4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6738" y="1006475"/>
            <a:ext cx="4397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#95-e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4" name="TextBox 86">
            <a:extLst>
              <a:ext uri="{FF2B5EF4-FFF2-40B4-BE49-F238E27FC236}">
                <a16:creationId xmlns:a16="http://schemas.microsoft.com/office/drawing/2014/main" id="{17200712-470C-A811-896D-9E2697CAE7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9688" y="100647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5" name="TextBox 86">
            <a:extLst>
              <a:ext uri="{FF2B5EF4-FFF2-40B4-BE49-F238E27FC236}">
                <a16:creationId xmlns:a16="http://schemas.microsoft.com/office/drawing/2014/main" id="{EA8A67C4-F654-EE9F-F49D-68DB07932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463" y="1006475"/>
            <a:ext cx="441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#97-e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6" name="TextBox 86">
            <a:extLst>
              <a:ext uri="{FF2B5EF4-FFF2-40B4-BE49-F238E27FC236}">
                <a16:creationId xmlns:a16="http://schemas.microsoft.com/office/drawing/2014/main" id="{44A6E02A-FB78-DE33-D811-B1F7E6A3A6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5725" y="1006475"/>
            <a:ext cx="4476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#98-e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7" name="TextBox 86">
            <a:extLst>
              <a:ext uri="{FF2B5EF4-FFF2-40B4-BE49-F238E27FC236}">
                <a16:creationId xmlns:a16="http://schemas.microsoft.com/office/drawing/2014/main" id="{49E5DAFC-CE16-F8DC-BF76-3639E63752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1006475"/>
            <a:ext cx="3571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8" name="TextBox 86">
            <a:extLst>
              <a:ext uri="{FF2B5EF4-FFF2-40B4-BE49-F238E27FC236}">
                <a16:creationId xmlns:a16="http://schemas.microsoft.com/office/drawing/2014/main" id="{ACD885B7-647E-750B-5D76-08F28D8D35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9388" y="1006475"/>
            <a:ext cx="3984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299" name="TextBox 86">
            <a:extLst>
              <a:ext uri="{FF2B5EF4-FFF2-40B4-BE49-F238E27FC236}">
                <a16:creationId xmlns:a16="http://schemas.microsoft.com/office/drawing/2014/main" id="{68A5B22E-10D8-E09D-B555-D46BF97C0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75" y="1006475"/>
            <a:ext cx="3698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0" name="TextBox 86">
            <a:extLst>
              <a:ext uri="{FF2B5EF4-FFF2-40B4-BE49-F238E27FC236}">
                <a16:creationId xmlns:a16="http://schemas.microsoft.com/office/drawing/2014/main" id="{66C7AB1A-7D27-ED1B-423E-2401DE200F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1463" y="100647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1" name="TextBox 86">
            <a:extLst>
              <a:ext uri="{FF2B5EF4-FFF2-40B4-BE49-F238E27FC236}">
                <a16:creationId xmlns:a16="http://schemas.microsoft.com/office/drawing/2014/main" id="{142B7C50-F593-BC16-D6CD-C1D97793CC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8185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2" name="TextBox 86">
            <a:extLst>
              <a:ext uri="{FF2B5EF4-FFF2-40B4-BE49-F238E27FC236}">
                <a16:creationId xmlns:a16="http://schemas.microsoft.com/office/drawing/2014/main" id="{C2749395-9E95-C3C7-EEC9-C028610A61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1006475"/>
            <a:ext cx="3984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1303" name="TextBox 86">
            <a:extLst>
              <a:ext uri="{FF2B5EF4-FFF2-40B4-BE49-F238E27FC236}">
                <a16:creationId xmlns:a16="http://schemas.microsoft.com/office/drawing/2014/main" id="{8381665F-9D8F-0F7F-F421-75EF61649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7400" y="100647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9296" name="Chevron 60">
            <a:extLst>
              <a:ext uri="{FF2B5EF4-FFF2-40B4-BE49-F238E27FC236}">
                <a16:creationId xmlns:a16="http://schemas.microsoft.com/office/drawing/2014/main" id="{FDF055B3-A390-73BF-26C8-0488886D0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3" y="1962150"/>
            <a:ext cx="1339850" cy="280988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9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9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9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D7DA76C-5DCB-2E27-9772-A7FFC23C0CC1}"/>
              </a:ext>
            </a:extLst>
          </p:cNvPr>
          <p:cNvSpPr txBox="1"/>
          <p:nvPr/>
        </p:nvSpPr>
        <p:spPr>
          <a:xfrm>
            <a:off x="2525713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2022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6E14E00-7755-F4C4-990F-5DBC5C5FD641}"/>
              </a:ext>
            </a:extLst>
          </p:cNvPr>
          <p:cNvSpPr txBox="1"/>
          <p:nvPr/>
        </p:nvSpPr>
        <p:spPr>
          <a:xfrm>
            <a:off x="5229225" y="7032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1307" name="TextBox 2">
            <a:extLst>
              <a:ext uri="{FF2B5EF4-FFF2-40B4-BE49-F238E27FC236}">
                <a16:creationId xmlns:a16="http://schemas.microsoft.com/office/drawing/2014/main" id="{DB9B6B1B-851C-8584-408E-BBE7C952E1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7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08" name="TextBox 59">
            <a:extLst>
              <a:ext uri="{FF2B5EF4-FFF2-40B4-BE49-F238E27FC236}">
                <a16:creationId xmlns:a16="http://schemas.microsoft.com/office/drawing/2014/main" id="{3869932B-BECB-7BB6-73F2-CD32D34675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753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09" name="TextBox 60">
            <a:extLst>
              <a:ext uri="{FF2B5EF4-FFF2-40B4-BE49-F238E27FC236}">
                <a16:creationId xmlns:a16="http://schemas.microsoft.com/office/drawing/2014/main" id="{FEEE8420-1D24-F33A-3B2E-81F5EC9D2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5188" y="1125538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0" name="TextBox 61">
            <a:extLst>
              <a:ext uri="{FF2B5EF4-FFF2-40B4-BE49-F238E27FC236}">
                <a16:creationId xmlns:a16="http://schemas.microsoft.com/office/drawing/2014/main" id="{02D173D2-1BF2-DCFC-2B1A-D28F5B3F8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2950" y="1125538"/>
            <a:ext cx="3889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1311" name="TextBox 62">
            <a:extLst>
              <a:ext uri="{FF2B5EF4-FFF2-40B4-BE49-F238E27FC236}">
                <a16:creationId xmlns:a16="http://schemas.microsoft.com/office/drawing/2014/main" id="{0041329E-BF61-59D7-A12B-1FF251077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4925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2" name="TextBox 63">
            <a:extLst>
              <a:ext uri="{FF2B5EF4-FFF2-40B4-BE49-F238E27FC236}">
                <a16:creationId xmlns:a16="http://schemas.microsoft.com/office/drawing/2014/main" id="{D937DD16-EE06-7145-2EF5-5D4092E94D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3" name="TextBox 64">
            <a:extLst>
              <a:ext uri="{FF2B5EF4-FFF2-40B4-BE49-F238E27FC236}">
                <a16:creationId xmlns:a16="http://schemas.microsoft.com/office/drawing/2014/main" id="{A511C5BD-9249-924A-AD15-E29737992E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89863" y="1125538"/>
            <a:ext cx="3810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1314" name="TextBox 65">
            <a:extLst>
              <a:ext uri="{FF2B5EF4-FFF2-40B4-BE49-F238E27FC236}">
                <a16:creationId xmlns:a16="http://schemas.microsoft.com/office/drawing/2014/main" id="{7BAEBF26-01D5-8BB0-6C26-5624D4BC81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96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5" name="TextBox 66">
            <a:extLst>
              <a:ext uri="{FF2B5EF4-FFF2-40B4-BE49-F238E27FC236}">
                <a16:creationId xmlns:a16="http://schemas.microsoft.com/office/drawing/2014/main" id="{E6F9E616-F31E-0945-4136-ABF6D9E17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9163" y="1125538"/>
            <a:ext cx="3857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6" name="TextBox 67">
            <a:extLst>
              <a:ext uri="{FF2B5EF4-FFF2-40B4-BE49-F238E27FC236}">
                <a16:creationId xmlns:a16="http://schemas.microsoft.com/office/drawing/2014/main" id="{CD1E3F23-2D6C-1934-2C99-05DAAAB98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5025" y="1125538"/>
            <a:ext cx="38576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1317" name="TextBox 69">
            <a:extLst>
              <a:ext uri="{FF2B5EF4-FFF2-40B4-BE49-F238E27FC236}">
                <a16:creationId xmlns:a16="http://schemas.microsoft.com/office/drawing/2014/main" id="{490083F8-8507-451A-943A-DBDB1659C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90625" y="1125538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8" name="TextBox 70">
            <a:extLst>
              <a:ext uri="{FF2B5EF4-FFF2-40B4-BE49-F238E27FC236}">
                <a16:creationId xmlns:a16="http://schemas.microsoft.com/office/drawing/2014/main" id="{399FE360-5C09-E041-1754-25F857F36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176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1319" name="TextBox 71">
            <a:extLst>
              <a:ext uri="{FF2B5EF4-FFF2-40B4-BE49-F238E27FC236}">
                <a16:creationId xmlns:a16="http://schemas.microsoft.com/office/drawing/2014/main" id="{495C4C83-3B92-489B-6C03-81DCA389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125538"/>
            <a:ext cx="39211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7F169C8-5F41-23E8-4D2C-BBA5DEA37245}"/>
              </a:ext>
            </a:extLst>
          </p:cNvPr>
          <p:cNvSpPr txBox="1"/>
          <p:nvPr/>
        </p:nvSpPr>
        <p:spPr>
          <a:xfrm>
            <a:off x="7723188" y="684213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pic>
        <p:nvPicPr>
          <p:cNvPr id="11321" name="Picture 9222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B6806B0E-C1DE-F291-A446-DAE34B9621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0" y="165100"/>
            <a:ext cx="515938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322" name="Rectangle 12">
            <a:extLst>
              <a:ext uri="{FF2B5EF4-FFF2-40B4-BE49-F238E27FC236}">
                <a16:creationId xmlns:a16="http://schemas.microsoft.com/office/drawing/2014/main" id="{C336A9CC-F7DA-E4D8-2548-270804009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867275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CA7E5E9E-8782-F46F-C1A0-4291D8CA5B44}"/>
              </a:ext>
            </a:extLst>
          </p:cNvPr>
          <p:cNvSpPr/>
          <p:nvPr/>
        </p:nvSpPr>
        <p:spPr bwMode="auto">
          <a:xfrm>
            <a:off x="6026150" y="2533650"/>
            <a:ext cx="833438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6" name="Chevron 60">
            <a:extLst>
              <a:ext uri="{FF2B5EF4-FFF2-40B4-BE49-F238E27FC236}">
                <a16:creationId xmlns:a16="http://schemas.microsoft.com/office/drawing/2014/main" id="{947D12D2-7900-1AE6-CA43-AD68F1F27ACE}"/>
              </a:ext>
            </a:extLst>
          </p:cNvPr>
          <p:cNvSpPr/>
          <p:nvPr/>
        </p:nvSpPr>
        <p:spPr bwMode="auto">
          <a:xfrm>
            <a:off x="6683375" y="2779713"/>
            <a:ext cx="796925" cy="20796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Maint.</a:t>
            </a:r>
          </a:p>
        </p:txBody>
      </p:sp>
      <p:sp>
        <p:nvSpPr>
          <p:cNvPr id="4" name="Chevron 58">
            <a:extLst>
              <a:ext uri="{FF2B5EF4-FFF2-40B4-BE49-F238E27FC236}">
                <a16:creationId xmlns:a16="http://schemas.microsoft.com/office/drawing/2014/main" id="{3EBAB5BD-49C4-49EF-7478-96139B7B0748}"/>
              </a:ext>
            </a:extLst>
          </p:cNvPr>
          <p:cNvSpPr/>
          <p:nvPr/>
        </p:nvSpPr>
        <p:spPr bwMode="auto">
          <a:xfrm>
            <a:off x="5575300" y="33369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grpSp>
        <p:nvGrpSpPr>
          <p:cNvPr id="11326" name="Group 17">
            <a:extLst>
              <a:ext uri="{FF2B5EF4-FFF2-40B4-BE49-F238E27FC236}">
                <a16:creationId xmlns:a16="http://schemas.microsoft.com/office/drawing/2014/main" id="{7D87AC61-99E2-E237-2725-A3CBB3D45EC6}"/>
              </a:ext>
            </a:extLst>
          </p:cNvPr>
          <p:cNvGrpSpPr>
            <a:grpSpLocks/>
          </p:cNvGrpSpPr>
          <p:nvPr/>
        </p:nvGrpSpPr>
        <p:grpSpPr bwMode="auto">
          <a:xfrm>
            <a:off x="6918325" y="3513138"/>
            <a:ext cx="947738" cy="482600"/>
            <a:chOff x="7917288" y="3354946"/>
            <a:chExt cx="948590" cy="482958"/>
          </a:xfrm>
        </p:grpSpPr>
        <p:sp>
          <p:nvSpPr>
            <p:cNvPr id="11334" name="Diamond 16">
              <a:extLst>
                <a:ext uri="{FF2B5EF4-FFF2-40B4-BE49-F238E27FC236}">
                  <a16:creationId xmlns:a16="http://schemas.microsoft.com/office/drawing/2014/main" id="{EBC3DC06-2556-02E0-63B2-21F3094C24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13690" y="3354946"/>
              <a:ext cx="573110" cy="482958"/>
            </a:xfrm>
            <a:prstGeom prst="diamond">
              <a:avLst/>
            </a:prstGeom>
            <a:solidFill>
              <a:srgbClr val="3185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altLang="en-US"/>
            </a:p>
          </p:txBody>
        </p:sp>
        <p:sp>
          <p:nvSpPr>
            <p:cNvPr id="11335" name="Chevron 58">
              <a:extLst>
                <a:ext uri="{FF2B5EF4-FFF2-40B4-BE49-F238E27FC236}">
                  <a16:creationId xmlns:a16="http://schemas.microsoft.com/office/drawing/2014/main" id="{CC2BB85F-6FEE-8D7C-61EC-E8789119A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7288" y="3439885"/>
              <a:ext cx="948590" cy="375481"/>
            </a:xfrm>
            <a:prstGeom prst="chevron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ASN.1</a:t>
              </a:r>
            </a:p>
            <a:p>
              <a:pPr algn="ctr"/>
              <a:r>
                <a:rPr lang="fr-FR" altLang="en-US" sz="600">
                  <a:solidFill>
                    <a:schemeClr val="bg1"/>
                  </a:solidFill>
                  <a:latin typeface="Montserrat" panose="00000500000000000000" pitchFamily="2" charset="0"/>
                  <a:cs typeface="Arial" panose="020B0604020202020204" pitchFamily="34" charset="0"/>
                </a:rPr>
                <a:t>1st review</a:t>
              </a:r>
            </a:p>
          </p:txBody>
        </p:sp>
      </p:grpSp>
      <p:sp>
        <p:nvSpPr>
          <p:cNvPr id="11327" name="TextBox 86">
            <a:extLst>
              <a:ext uri="{FF2B5EF4-FFF2-40B4-BE49-F238E27FC236}">
                <a16:creationId xmlns:a16="http://schemas.microsoft.com/office/drawing/2014/main" id="{69677125-616C-FC71-510A-00574BDD7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7488" y="1063625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37152A2-2390-7C9A-CAA2-14A590A0028F}"/>
              </a:ext>
            </a:extLst>
          </p:cNvPr>
          <p:cNvSpPr txBox="1"/>
          <p:nvPr/>
        </p:nvSpPr>
        <p:spPr>
          <a:xfrm>
            <a:off x="401638" y="703263"/>
            <a:ext cx="4603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2021</a:t>
            </a:r>
          </a:p>
        </p:txBody>
      </p:sp>
      <p:sp>
        <p:nvSpPr>
          <p:cNvPr id="110" name="Chevron 60">
            <a:extLst>
              <a:ext uri="{FF2B5EF4-FFF2-40B4-BE49-F238E27FC236}">
                <a16:creationId xmlns:a16="http://schemas.microsoft.com/office/drawing/2014/main" id="{A4EB9BE4-FB1E-810F-330F-313B264A8155}"/>
              </a:ext>
            </a:extLst>
          </p:cNvPr>
          <p:cNvSpPr/>
          <p:nvPr/>
        </p:nvSpPr>
        <p:spPr bwMode="auto">
          <a:xfrm>
            <a:off x="2827338" y="2774950"/>
            <a:ext cx="4027487" cy="21431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cxnSp>
        <p:nvCxnSpPr>
          <p:cNvPr id="8" name="Straight Connector 114">
            <a:extLst>
              <a:ext uri="{FF2B5EF4-FFF2-40B4-BE49-F238E27FC236}">
                <a16:creationId xmlns:a16="http://schemas.microsoft.com/office/drawing/2014/main" id="{A8E36474-A602-8D61-9A93-FD6506ED27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59588" y="1417638"/>
            <a:ext cx="0" cy="3370262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Star: 5 Points 10">
            <a:extLst>
              <a:ext uri="{FF2B5EF4-FFF2-40B4-BE49-F238E27FC236}">
                <a16:creationId xmlns:a16="http://schemas.microsoft.com/office/drawing/2014/main" id="{3FC53EE3-ADAE-07A6-D75F-00080CE475BF}"/>
              </a:ext>
            </a:extLst>
          </p:cNvPr>
          <p:cNvSpPr/>
          <p:nvPr/>
        </p:nvSpPr>
        <p:spPr bwMode="auto">
          <a:xfrm>
            <a:off x="6613525" y="26463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CCACB2B7-FEB4-B664-125D-DC2785A506B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472113" y="1533525"/>
            <a:ext cx="22225" cy="3167063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8BE4CEB9-6B38-D939-1B78-ABD0479FFF95}"/>
              </a:ext>
            </a:extLst>
          </p:cNvPr>
          <p:cNvSpPr/>
          <p:nvPr/>
        </p:nvSpPr>
        <p:spPr bwMode="auto">
          <a:xfrm>
            <a:off x="6626225" y="2366963"/>
            <a:ext cx="457200" cy="393700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051974F-7CBD-3325-EC23-1270A190C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8634" y="2827437"/>
            <a:ext cx="3720662" cy="2071363"/>
          </a:xfrm>
          <a:prstGeom prst="rect">
            <a:avLst/>
          </a:prstGeom>
        </p:spPr>
      </p:pic>
      <p:sp>
        <p:nvSpPr>
          <p:cNvPr id="12290" name="Title 1">
            <a:extLst>
              <a:ext uri="{FF2B5EF4-FFF2-40B4-BE49-F238E27FC236}">
                <a16:creationId xmlns:a16="http://schemas.microsoft.com/office/drawing/2014/main" id="{9CC7FDE4-E47C-2DAC-B949-CD99B05F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Stages 1 &amp; 2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FC65371-DF20-8A2F-0821-D7D81568A4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200" y="1168400"/>
            <a:ext cx="3508375" cy="1284288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1 and TSG content definition:</a:t>
            </a:r>
          </a:p>
          <a:p>
            <a:pPr marL="739775" lvl="1" indent="-341313">
              <a:defRPr/>
            </a:pPr>
            <a:r>
              <a:rPr lang="en-US" altLang="en-US" sz="1200" dirty="0">
                <a:solidFill>
                  <a:srgbClr val="FF0000"/>
                </a:solidFill>
              </a:rPr>
              <a:t>Completed</a:t>
            </a:r>
            <a:r>
              <a:rPr lang="en-US" altLang="en-US" sz="1200" dirty="0"/>
              <a:t> since TSG#94</a:t>
            </a:r>
          </a:p>
          <a:p>
            <a:pPr marL="739775" lvl="1" indent="-341313">
              <a:defRPr/>
            </a:pPr>
            <a:r>
              <a:rPr lang="en-US" altLang="en-US" sz="1200" dirty="0"/>
              <a:t>SA1 has 25 normative items plus 14 studies. </a:t>
            </a:r>
          </a:p>
          <a:p>
            <a:pPr marL="1139865" lvl="2" indent="-341313">
              <a:defRPr/>
            </a:pPr>
            <a:endParaRPr lang="en-GB" altLang="en-US" sz="900" u="sng" dirty="0"/>
          </a:p>
          <a:p>
            <a:pPr marL="798552" lvl="2" indent="0">
              <a:buFont typeface="Arial" panose="020B0604020202020204" pitchFamily="34" charset="0"/>
              <a:buNone/>
              <a:defRPr/>
            </a:pPr>
            <a:endParaRPr lang="en-GB" altLang="en-US" sz="9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A16A5E4F-6587-41F0-87BD-C82D2C16623A}"/>
              </a:ext>
            </a:extLst>
          </p:cNvPr>
          <p:cNvSpPr txBox="1">
            <a:spLocks/>
          </p:cNvSpPr>
          <p:nvPr/>
        </p:nvSpPr>
        <p:spPr bwMode="auto">
          <a:xfrm>
            <a:off x="185738" y="2773363"/>
            <a:ext cx="4498975" cy="2184892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1600" kern="0" dirty="0"/>
              <a:t>Stage 2 at SA2 and SA6: </a:t>
            </a:r>
          </a:p>
          <a:p>
            <a:pPr marL="739815" lvl="1" indent="-341313">
              <a:defRPr/>
            </a:pPr>
            <a:r>
              <a:rPr lang="en-GB" altLang="en-US" sz="1200" kern="0" dirty="0"/>
              <a:t>Studies :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 </a:t>
            </a:r>
            <a:r>
              <a:rPr lang="en-GB" altLang="en-US" sz="1100" kern="0" dirty="0"/>
              <a:t>since TSG#99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43 studies</a:t>
            </a:r>
          </a:p>
          <a:p>
            <a:pPr marL="739815" lvl="1" indent="-341313">
              <a:defRPr/>
            </a:pPr>
            <a:r>
              <a:rPr lang="en-GB" altLang="en-US" sz="1200" b="1" u="sng" kern="0" dirty="0"/>
              <a:t>Normative : </a:t>
            </a:r>
          </a:p>
          <a:p>
            <a:pPr marL="1139865" lvl="2" indent="-341313">
              <a:defRPr/>
            </a:pPr>
            <a:r>
              <a:rPr lang="en-GB" altLang="en-US" sz="1100" kern="0" dirty="0">
                <a:solidFill>
                  <a:srgbClr val="FF0000"/>
                </a:solidFill>
              </a:rPr>
              <a:t>Completed</a:t>
            </a:r>
            <a:r>
              <a:rPr lang="en-GB" altLang="en-US" sz="1100" kern="0" dirty="0"/>
              <a:t> since TSG#100, except for EDGEAPP_EXT (UID 960011, SA6, from 65% to 95%)</a:t>
            </a:r>
          </a:p>
          <a:p>
            <a:pPr marL="1139865" lvl="2" indent="-341313">
              <a:defRPr/>
            </a:pPr>
            <a:r>
              <a:rPr lang="en-GB" altLang="en-US" sz="1100" kern="0" dirty="0"/>
              <a:t>SA2 and SA6 have 57 normative items</a:t>
            </a:r>
          </a:p>
          <a:p>
            <a:pPr marL="798552" lvl="2" indent="0">
              <a:buNone/>
              <a:defRPr/>
            </a:pPr>
            <a:endParaRPr lang="en-GB" altLang="en-US" sz="1100" kern="0" dirty="0"/>
          </a:p>
          <a:p>
            <a:pPr marL="1139865" lvl="2" indent="-341313">
              <a:defRPr/>
            </a:pPr>
            <a:endParaRPr lang="en-GB" altLang="en-US" sz="900" kern="0" dirty="0"/>
          </a:p>
        </p:txBody>
      </p:sp>
      <p:cxnSp>
        <p:nvCxnSpPr>
          <p:cNvPr id="12296" name="Straight Connector 9">
            <a:extLst>
              <a:ext uri="{FF2B5EF4-FFF2-40B4-BE49-F238E27FC236}">
                <a16:creationId xmlns:a16="http://schemas.microsoft.com/office/drawing/2014/main" id="{7A41D418-38FF-CBE0-6742-0F98DA927F0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9088" y="2743200"/>
            <a:ext cx="8256587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8" name="Freeform: Shape 8">
            <a:extLst>
              <a:ext uri="{FF2B5EF4-FFF2-40B4-BE49-F238E27FC236}">
                <a16:creationId xmlns:a16="http://schemas.microsoft.com/office/drawing/2014/main" id="{ED49781E-BF2C-C1D5-FFB8-F7E4488A41FF}"/>
              </a:ext>
            </a:extLst>
          </p:cNvPr>
          <p:cNvSpPr>
            <a:spLocks/>
          </p:cNvSpPr>
          <p:nvPr/>
        </p:nvSpPr>
        <p:spPr bwMode="auto">
          <a:xfrm>
            <a:off x="3194050" y="142398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2299" name="Freeform: Shape 8">
            <a:extLst>
              <a:ext uri="{FF2B5EF4-FFF2-40B4-BE49-F238E27FC236}">
                <a16:creationId xmlns:a16="http://schemas.microsoft.com/office/drawing/2014/main" id="{5B038A7E-1E3F-E162-1D71-E0F4A61274F5}"/>
              </a:ext>
            </a:extLst>
          </p:cNvPr>
          <p:cNvSpPr>
            <a:spLocks/>
          </p:cNvSpPr>
          <p:nvPr/>
        </p:nvSpPr>
        <p:spPr bwMode="auto">
          <a:xfrm>
            <a:off x="3496880" y="3273808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697B83-CF11-011C-99D7-2C34ADCAB3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241" y="617637"/>
            <a:ext cx="3720662" cy="2071363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CB7675F3-5F34-DC7B-D7FA-DC949B97F502}"/>
              </a:ext>
            </a:extLst>
          </p:cNvPr>
          <p:cNvSpPr/>
          <p:nvPr/>
        </p:nvSpPr>
        <p:spPr bwMode="auto">
          <a:xfrm>
            <a:off x="4524704" y="1158765"/>
            <a:ext cx="1016876" cy="520263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CC87CBC-FB26-E892-1C36-464323D68968}"/>
              </a:ext>
            </a:extLst>
          </p:cNvPr>
          <p:cNvSpPr/>
          <p:nvPr/>
        </p:nvSpPr>
        <p:spPr bwMode="auto">
          <a:xfrm>
            <a:off x="5092262" y="3563008"/>
            <a:ext cx="1941787" cy="459828"/>
          </a:xfrm>
          <a:prstGeom prst="ellipse">
            <a:avLst/>
          </a:prstGeom>
          <a:noFill/>
          <a:ln w="47625" cap="flat" cmpd="sng" algn="ctr">
            <a:solidFill>
              <a:srgbClr val="00CC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AE1C13-8704-3C19-0CFE-AA19D667B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545" y="1382265"/>
            <a:ext cx="3720662" cy="2071363"/>
          </a:xfrm>
          <a:prstGeom prst="rect">
            <a:avLst/>
          </a:prstGeom>
        </p:spPr>
      </p:pic>
      <p:sp>
        <p:nvSpPr>
          <p:cNvPr id="13314" name="Title 1">
            <a:extLst>
              <a:ext uri="{FF2B5EF4-FFF2-40B4-BE49-F238E27FC236}">
                <a16:creationId xmlns:a16="http://schemas.microsoft.com/office/drawing/2014/main" id="{8B1B6C6F-0693-2E3C-DA40-D8DAF71344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(SA/CT)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D77686AA-0952-294F-6BBA-8AED908335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970" y="1112290"/>
            <a:ext cx="4422775" cy="31019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Stage 3 (CT WGs) and SA3, SA4 and SA5*: In progress.</a:t>
            </a:r>
          </a:p>
          <a:p>
            <a:pPr marL="739775" lvl="1" indent="-341313">
              <a:defRPr/>
            </a:pPr>
            <a:r>
              <a:rPr lang="en-US" altLang="en-US" sz="1200" dirty="0"/>
              <a:t>Studies: </a:t>
            </a:r>
          </a:p>
          <a:p>
            <a:pPr marL="1139825" lvl="2" indent="-341313">
              <a:defRPr/>
            </a:pPr>
            <a:r>
              <a:rPr lang="en-US" altLang="en-US" sz="1100" dirty="0"/>
              <a:t>75 studies for all these WGs</a:t>
            </a:r>
          </a:p>
          <a:p>
            <a:pPr marL="1139825" lvl="2" indent="-341313">
              <a:defRPr/>
            </a:pPr>
            <a:r>
              <a:rPr lang="en-US" altLang="en-US" sz="1100" b="1" dirty="0"/>
              <a:t>OCI (St.3 Studies) = 92%</a:t>
            </a:r>
            <a:r>
              <a:rPr lang="en-US" altLang="en-US" sz="1100" dirty="0"/>
              <a:t> </a:t>
            </a:r>
            <a:r>
              <a:rPr lang="en-US" altLang="en-US" sz="1050" dirty="0"/>
              <a:t>- against 84% at previous TSG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Normative</a:t>
            </a:r>
            <a:r>
              <a:rPr lang="en-US" altLang="en-US" sz="1200" u="sng" dirty="0"/>
              <a:t>: </a:t>
            </a:r>
          </a:p>
          <a:p>
            <a:pPr marL="1139825" lvl="2" indent="-341313">
              <a:defRPr/>
            </a:pPr>
            <a:r>
              <a:rPr lang="en-US" altLang="en-US" sz="1100" dirty="0"/>
              <a:t>239 items for all these WGs</a:t>
            </a:r>
          </a:p>
          <a:p>
            <a:pPr marL="1139825" lvl="2" indent="-341313">
              <a:defRPr/>
            </a:pPr>
            <a:r>
              <a:rPr lang="en-US" altLang="en-US" sz="1100" b="1" u="sng" dirty="0"/>
              <a:t>OCI (St.3 Norm) = 78%</a:t>
            </a:r>
            <a:r>
              <a:rPr lang="en-US" altLang="en-US" sz="1100" u="sng" dirty="0"/>
              <a:t> </a:t>
            </a:r>
            <a:r>
              <a:rPr lang="en-US" altLang="en-US" sz="1050" u="sng" dirty="0"/>
              <a:t>- against 65% at previous TSG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Still 31 items below 50%, including: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SA5 and CT6 aspects of 5GSATB</a:t>
            </a: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CT4&amp;6 aspects of </a:t>
            </a:r>
            <a:r>
              <a:rPr lang="en-US" altLang="en-US" sz="1050" dirty="0" err="1">
                <a:solidFill>
                  <a:srgbClr val="FF0000"/>
                </a:solidFill>
              </a:rPr>
              <a:t>PLMNsel</a:t>
            </a:r>
            <a:endParaRPr lang="en-US" altLang="en-US" sz="1050" dirty="0">
              <a:solidFill>
                <a:srgbClr val="FF0000"/>
              </a:solidFill>
            </a:endParaRPr>
          </a:p>
          <a:p>
            <a:pPr marL="1597025" lvl="3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CT1&amp;3 aspects of ADAES</a:t>
            </a:r>
          </a:p>
          <a:p>
            <a:pPr marL="1139825" lvl="2" indent="-341313">
              <a:defRPr/>
            </a:pPr>
            <a:r>
              <a:rPr lang="en-US" altLang="en-US" sz="1050" dirty="0">
                <a:solidFill>
                  <a:srgbClr val="FF0000"/>
                </a:solidFill>
              </a:rPr>
              <a:t>Reminder: deadline is next March meeting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3316" name="TextBox 1">
            <a:extLst>
              <a:ext uri="{FF2B5EF4-FFF2-40B4-BE49-F238E27FC236}">
                <a16:creationId xmlns:a16="http://schemas.microsoft.com/office/drawing/2014/main" id="{46E1F33B-5180-1762-AF67-38A934BE3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442" y="4157493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7B61FFBB-03DC-17D8-3ADC-3EB3A1851AF1}"/>
              </a:ext>
            </a:extLst>
          </p:cNvPr>
          <p:cNvSpPr txBox="1">
            <a:spLocks/>
          </p:cNvSpPr>
          <p:nvPr/>
        </p:nvSpPr>
        <p:spPr bwMode="auto">
          <a:xfrm>
            <a:off x="159557" y="4476297"/>
            <a:ext cx="8388350" cy="425669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/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200" i="1" kern="0" dirty="0"/>
              <a:t>*Note: For tools limitation reasons, SA3, SA4 and SA5 are reported in this slide, even if they may cover several Stages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C190BFE9-DB32-DCD5-092E-509E2EC201C1}"/>
              </a:ext>
            </a:extLst>
          </p:cNvPr>
          <p:cNvSpPr/>
          <p:nvPr/>
        </p:nvSpPr>
        <p:spPr bwMode="auto">
          <a:xfrm>
            <a:off x="6172200" y="2518348"/>
            <a:ext cx="1941787" cy="287914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14B9078A-6542-38FD-EAD9-77C340FAE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/>
              <a:t>Release 18 Progress: Stage 3 (RAN)</a:t>
            </a:r>
          </a:p>
        </p:txBody>
      </p:sp>
      <p:sp>
        <p:nvSpPr>
          <p:cNvPr id="14339" name="Content Placeholder 5">
            <a:extLst>
              <a:ext uri="{FF2B5EF4-FFF2-40B4-BE49-F238E27FC236}">
                <a16:creationId xmlns:a16="http://schemas.microsoft.com/office/drawing/2014/main" id="{BF7A1F74-3E12-A046-AA71-2DB96D1CFD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269" y="816079"/>
            <a:ext cx="4864100" cy="3101975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1600" dirty="0"/>
              <a:t>Stage 3 in RAN: </a:t>
            </a:r>
            <a:r>
              <a:rPr lang="en-US" altLang="en-US" sz="1200" dirty="0"/>
              <a:t>(reminder: new WIDs/SIDs approved at RAN#102 not considered here)</a:t>
            </a:r>
            <a:endParaRPr lang="en-US" altLang="en-US" sz="1600" dirty="0"/>
          </a:p>
          <a:p>
            <a:pPr marL="739775" lvl="1" indent="-341313">
              <a:defRPr/>
            </a:pPr>
            <a:r>
              <a:rPr lang="en-US" altLang="en-US" sz="1200" dirty="0"/>
              <a:t>RAN studies (17 items): </a:t>
            </a:r>
            <a:r>
              <a:rPr lang="en-US" altLang="en-US" sz="1100" b="1" dirty="0"/>
              <a:t>OCI: 95%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85% at previous RAN</a:t>
            </a:r>
            <a:endParaRPr lang="en-US" altLang="en-US" sz="1100" b="1" dirty="0"/>
          </a:p>
          <a:p>
            <a:pPr marL="739775" lvl="1" indent="-341313">
              <a:defRPr/>
            </a:pPr>
            <a:r>
              <a:rPr lang="en-US" altLang="en-US" sz="1200" b="1" u="sng" dirty="0"/>
              <a:t>RAN Core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88%</a:t>
            </a:r>
            <a:r>
              <a:rPr lang="en-US" altLang="en-US" sz="1600" b="1" u="sng" dirty="0"/>
              <a:t>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73% at previous RAN</a:t>
            </a:r>
            <a:r>
              <a:rPr lang="en-US" altLang="en-US" sz="1200" dirty="0"/>
              <a:t> </a:t>
            </a:r>
          </a:p>
          <a:p>
            <a:pPr marL="1139825" lvl="2" indent="-341313">
              <a:defRPr/>
            </a:pPr>
            <a:r>
              <a:rPr lang="en-US" altLang="en-US" sz="1100" dirty="0"/>
              <a:t>RAN1 Core (after “maintenance”): 8 items 100% complete, one at 99%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Core: 9 items 100% complete, two at 95%</a:t>
            </a:r>
          </a:p>
          <a:p>
            <a:pPr marL="1139825" lvl="2" indent="-341313">
              <a:defRPr/>
            </a:pPr>
            <a:r>
              <a:rPr lang="en-US" altLang="en-US" sz="1100" dirty="0"/>
              <a:t>RAN 3 Core: 6 items 100% complete, one at 80%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Core: OCI: 84%  (67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 Perf aspects</a:t>
            </a:r>
            <a:r>
              <a:rPr lang="en-US" altLang="en-US" sz="1200" dirty="0"/>
              <a:t>: OCI: </a:t>
            </a:r>
            <a:r>
              <a:rPr lang="en-US" altLang="en-US" sz="1200" b="1" u="sng" dirty="0"/>
              <a:t>55%  </a:t>
            </a:r>
            <a:r>
              <a:rPr lang="en-US" altLang="en-US" sz="1050" b="1" dirty="0"/>
              <a:t>- </a:t>
            </a:r>
            <a:r>
              <a:rPr lang="en-US" altLang="en-US" sz="1050" dirty="0"/>
              <a:t>against 35% at previous RAN</a:t>
            </a:r>
            <a:endParaRPr lang="en-US" altLang="en-US" sz="1200" dirty="0"/>
          </a:p>
          <a:p>
            <a:pPr marL="1139825" lvl="2" indent="-341313">
              <a:defRPr/>
            </a:pPr>
            <a:r>
              <a:rPr lang="en-US" altLang="en-US" sz="1100" dirty="0"/>
              <a:t>RAN1 Perf (after “maintenance”): 31 % (7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RAN2 Perf: 10 % (4 items)</a:t>
            </a:r>
          </a:p>
          <a:p>
            <a:pPr marL="1139825" lvl="2" indent="-341313">
              <a:defRPr/>
            </a:pPr>
            <a:r>
              <a:rPr lang="en-US" altLang="en-US" sz="1100" dirty="0"/>
              <a:t>RAN3 Perf: 20% (1 item)</a:t>
            </a:r>
          </a:p>
          <a:p>
            <a:pPr marL="1139825" lvl="2" indent="-341313">
              <a:defRPr/>
            </a:pPr>
            <a:r>
              <a:rPr lang="en-US" altLang="en-US" sz="1100" dirty="0"/>
              <a:t>RAN4 Perf: OCI: 61 % (60 items)</a:t>
            </a:r>
          </a:p>
          <a:p>
            <a:pPr marL="739775" lvl="1" indent="-341313">
              <a:defRPr/>
            </a:pPr>
            <a:r>
              <a:rPr lang="en-US" altLang="en-US" sz="1200" b="1" u="sng" dirty="0"/>
              <a:t>RAN5 testing</a:t>
            </a:r>
            <a:r>
              <a:rPr lang="en-US" altLang="en-US" sz="1200" dirty="0"/>
              <a:t>: OCI: 31%  (10 items)</a:t>
            </a:r>
          </a:p>
          <a:p>
            <a:pPr marL="739775" lvl="1" indent="-341313">
              <a:defRPr/>
            </a:pPr>
            <a:endParaRPr lang="en-US" altLang="en-US" sz="1400" u="sng" dirty="0"/>
          </a:p>
        </p:txBody>
      </p:sp>
      <p:sp>
        <p:nvSpPr>
          <p:cNvPr id="14340" name="TextBox 1">
            <a:extLst>
              <a:ext uri="{FF2B5EF4-FFF2-40B4-BE49-F238E27FC236}">
                <a16:creationId xmlns:a16="http://schemas.microsoft.com/office/drawing/2014/main" id="{0493D988-E16D-BA07-7AAC-03640024C0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350" y="4897438"/>
            <a:ext cx="55975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/>
              <a:t>OCI = Overall Completion Index =sum of all % completion divided by the number of items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B6E0E3-C619-C473-102D-3712CFF992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977" y="1218282"/>
            <a:ext cx="3720662" cy="2071363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00C264D0-F887-BCD1-E633-A19FED7BB385}"/>
              </a:ext>
            </a:extLst>
          </p:cNvPr>
          <p:cNvSpPr/>
          <p:nvPr/>
        </p:nvSpPr>
        <p:spPr bwMode="auto">
          <a:xfrm>
            <a:off x="6509612" y="2143594"/>
            <a:ext cx="1941787" cy="404735"/>
          </a:xfrm>
          <a:prstGeom prst="ellipse">
            <a:avLst/>
          </a:prstGeom>
          <a:noFill/>
          <a:ln w="476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770D6D9D-05BA-A8E8-54B4-798B79EC5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31" y="4173378"/>
            <a:ext cx="899156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739775" lvl="1" indent="-341313">
              <a:defRPr/>
            </a:pPr>
            <a:r>
              <a:rPr lang="en-US" altLang="en-US" sz="1400" dirty="0"/>
              <a:t>RAN#102: 	RP-231776 (RAN chair) : </a:t>
            </a:r>
            <a:r>
              <a:rPr 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 planned, Release 18 in RAN2/3/4 is functionally frozen </a:t>
            </a:r>
          </a:p>
          <a:p>
            <a:pPr marL="739775" lvl="1" indent="-341313">
              <a:defRPr/>
            </a:pPr>
            <a:r>
              <a:rPr lang="en-US" altLang="en-US" sz="1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en-US" altLang="en-US" sz="1400" dirty="0"/>
              <a:t>actual completion: RAN “nearing achievement”, now starting the </a:t>
            </a:r>
          </a:p>
          <a:p>
            <a:pPr marL="739775" lvl="1" indent="-341313">
              <a:defRPr/>
            </a:pPr>
            <a:r>
              <a:rPr lang="en-US" altLang="en-US" sz="1400" dirty="0"/>
              <a:t>			“maintenance phase” for RAN2/3/4Core, until March 2024</a:t>
            </a:r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F171E030-0BB3-EE3E-B705-3E033094AB52}"/>
              </a:ext>
            </a:extLst>
          </p:cNvPr>
          <p:cNvSpPr>
            <a:spLocks/>
          </p:cNvSpPr>
          <p:nvPr/>
        </p:nvSpPr>
        <p:spPr bwMode="auto">
          <a:xfrm>
            <a:off x="982048" y="2993833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  <p:sp>
        <p:nvSpPr>
          <p:cNvPr id="2" name="Freeform: Shape 5">
            <a:extLst>
              <a:ext uri="{FF2B5EF4-FFF2-40B4-BE49-F238E27FC236}">
                <a16:creationId xmlns:a16="http://schemas.microsoft.com/office/drawing/2014/main" id="{78382911-1FFC-AC6E-BC1E-7DCEC8056DC6}"/>
              </a:ext>
            </a:extLst>
          </p:cNvPr>
          <p:cNvSpPr>
            <a:spLocks/>
          </p:cNvSpPr>
          <p:nvPr/>
        </p:nvSpPr>
        <p:spPr bwMode="auto">
          <a:xfrm>
            <a:off x="993675" y="184254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8088" y="0"/>
            <a:ext cx="6827837" cy="501650"/>
          </a:xfrm>
        </p:spPr>
        <p:txBody>
          <a:bodyPr/>
          <a:lstStyle/>
          <a:p>
            <a:r>
              <a:rPr lang="en-GB" altLang="en-US"/>
              <a:t>Release 18 recap –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763" y="315913"/>
            <a:ext cx="8637587" cy="4664075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18 Freezes and other milestones, sorted by dates :</a:t>
            </a:r>
          </a:p>
          <a:p>
            <a:pPr lvl="1">
              <a:defRPr/>
            </a:pPr>
            <a:r>
              <a:rPr lang="en-GB" altLang="en-US" sz="1400" dirty="0"/>
              <a:t>Sept 2021 (TSG#93): </a:t>
            </a:r>
            <a:r>
              <a:rPr lang="en-GB" altLang="en-US" sz="1100" dirty="0"/>
              <a:t>Stage 1: 80% normative work; SA Workshop; joint SA/RAN/CT meeting</a:t>
            </a:r>
          </a:p>
          <a:p>
            <a:pPr lvl="1">
              <a:defRPr/>
            </a:pPr>
            <a:r>
              <a:rPr lang="en-GB" altLang="en-US" sz="1400" b="1" dirty="0"/>
              <a:t>Dec 2021 (TSG#94):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US" altLang="en-US" sz="1050" dirty="0"/>
              <a:t>RAN/SA/CT</a:t>
            </a:r>
            <a:r>
              <a:rPr lang="en-GB" altLang="en-US" sz="1050" dirty="0"/>
              <a:t> joint meeting on Rel-18 content; SA2 Work Items prioritization; RAN Content Definition</a:t>
            </a:r>
          </a:p>
          <a:p>
            <a:pPr lvl="1">
              <a:defRPr/>
            </a:pPr>
            <a:r>
              <a:rPr lang="en-US" altLang="en-US" sz="1400" dirty="0"/>
              <a:t>Mar 2022 (TSG#95): </a:t>
            </a:r>
            <a:r>
              <a:rPr lang="en-US" altLang="en-US" sz="1100" dirty="0"/>
              <a:t>RAN4-lead WIDs specified</a:t>
            </a:r>
          </a:p>
          <a:p>
            <a:pPr lvl="1">
              <a:defRPr/>
            </a:pPr>
            <a:r>
              <a:rPr lang="en-US" altLang="en-US" sz="1200" i="1" dirty="0"/>
              <a:t>June 2022 (#96) till March 2023 (#99)</a:t>
            </a:r>
            <a:r>
              <a:rPr lang="en-GB" altLang="en-US" sz="1200" i="1" dirty="0"/>
              <a:t>: </a:t>
            </a:r>
            <a:r>
              <a:rPr lang="en-US" altLang="en-US" sz="1100" i="1" dirty="0"/>
              <a:t>no specific deadline</a:t>
            </a:r>
            <a:endParaRPr lang="en-US" altLang="en-US" sz="1000" i="1" dirty="0"/>
          </a:p>
          <a:p>
            <a:pPr lvl="1">
              <a:defRPr/>
            </a:pPr>
            <a:r>
              <a:rPr lang="en-US" altLang="en-US" sz="1400" b="1" dirty="0"/>
              <a:t>June 2023 (TSG#100): </a:t>
            </a:r>
            <a:r>
              <a:rPr lang="en-US" altLang="en-US" sz="1100" b="1" dirty="0"/>
              <a:t>Stage 2 Functional work (SA2 and SA6) Freeze</a:t>
            </a:r>
          </a:p>
          <a:p>
            <a:pPr lvl="1">
              <a:defRPr/>
            </a:pPr>
            <a:r>
              <a:rPr lang="en-US" altLang="en-US" sz="1400" dirty="0"/>
              <a:t>Sep 2023 (TSG#101): </a:t>
            </a:r>
          </a:p>
          <a:p>
            <a:pPr lvl="2">
              <a:defRPr/>
            </a:pPr>
            <a:r>
              <a:rPr lang="en-US" altLang="en-US" sz="1100" dirty="0"/>
              <a:t>RAN1 freeze (before maintenance)</a:t>
            </a:r>
          </a:p>
          <a:p>
            <a:pPr lvl="2">
              <a:defRPr/>
            </a:pPr>
            <a:r>
              <a:rPr lang="en-US" altLang="en-US" sz="1100" dirty="0"/>
              <a:t>Freeze for SA3 (stages 2 &amp; 3) – maintenance to continue</a:t>
            </a:r>
          </a:p>
          <a:p>
            <a:pPr lvl="1">
              <a:defRPr/>
            </a:pPr>
            <a:r>
              <a:rPr lang="en-US" altLang="en-US" sz="1400" dirty="0"/>
              <a:t>Dec 2023 (TSG#102):</a:t>
            </a:r>
          </a:p>
          <a:p>
            <a:pPr lvl="2">
              <a:defRPr/>
            </a:pPr>
            <a:r>
              <a:rPr lang="en-US" altLang="en-US" sz="1100" dirty="0"/>
              <a:t>RAN1 freeze (after maintenance)</a:t>
            </a:r>
          </a:p>
          <a:p>
            <a:pPr lvl="2">
              <a:defRPr/>
            </a:pPr>
            <a:r>
              <a:rPr lang="en-US" altLang="en-US" sz="1100" dirty="0"/>
              <a:t>RAN2, RAN3, RAN4Core freeze (before maintenance)</a:t>
            </a:r>
          </a:p>
          <a:p>
            <a:pPr lvl="1">
              <a:defRPr/>
            </a:pPr>
            <a:r>
              <a:rPr lang="en-US" altLang="en-US" sz="1400" dirty="0"/>
              <a:t>Mar 2024 (TSG#103):</a:t>
            </a:r>
          </a:p>
          <a:p>
            <a:pPr lvl="2">
              <a:defRPr/>
            </a:pPr>
            <a:r>
              <a:rPr lang="en-US" altLang="en-US" sz="1100" dirty="0"/>
              <a:t>RAN2, RAN3, RAN4Core freeze maintenance</a:t>
            </a:r>
          </a:p>
          <a:p>
            <a:pPr lvl="2">
              <a:defRPr/>
            </a:pPr>
            <a:r>
              <a:rPr lang="en-US" altLang="en-US" sz="1100" dirty="0"/>
              <a:t>Stage 3 (all CT WGs; SA WGs involved with Stage 3) freeze</a:t>
            </a:r>
          </a:p>
          <a:p>
            <a:pPr lvl="2">
              <a:defRPr/>
            </a:pPr>
            <a:r>
              <a:rPr lang="en-US" altLang="en-US" sz="1100" i="1" dirty="0"/>
              <a:t>(also first review of ASN.1)</a:t>
            </a:r>
          </a:p>
          <a:p>
            <a:pPr lvl="1">
              <a:defRPr/>
            </a:pPr>
            <a:r>
              <a:rPr lang="en-US" altLang="en-US" sz="1400" dirty="0"/>
              <a:t>June 2024 (TSG#104):</a:t>
            </a:r>
            <a:r>
              <a:rPr lang="en-GB" altLang="en-US" sz="1100" dirty="0"/>
              <a:t> 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dirty="0"/>
          </a:p>
        </p:txBody>
      </p:sp>
      <p:sp>
        <p:nvSpPr>
          <p:cNvPr id="15364" name="Oval 1">
            <a:extLst>
              <a:ext uri="{FF2B5EF4-FFF2-40B4-BE49-F238E27FC236}">
                <a16:creationId xmlns:a16="http://schemas.microsoft.com/office/drawing/2014/main" id="{60363273-74F7-3DE9-A565-7EBD2D5BF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218" y="3001911"/>
            <a:ext cx="4973638" cy="681037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 altLang="en-US"/>
          </a:p>
        </p:txBody>
      </p:sp>
      <p:cxnSp>
        <p:nvCxnSpPr>
          <p:cNvPr id="15365" name="Straight Arrow Connector 6">
            <a:extLst>
              <a:ext uri="{FF2B5EF4-FFF2-40B4-BE49-F238E27FC236}">
                <a16:creationId xmlns:a16="http://schemas.microsoft.com/office/drawing/2014/main" id="{52B34067-3F8C-9C05-2548-66E1D7458C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1925" y="3362533"/>
            <a:ext cx="68262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66" name="TextBox 6">
            <a:extLst>
              <a:ext uri="{FF2B5EF4-FFF2-40B4-BE49-F238E27FC236}">
                <a16:creationId xmlns:a16="http://schemas.microsoft.com/office/drawing/2014/main" id="{5A1EB381-30A0-17F8-8219-99D49EEF34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" y="3044773"/>
            <a:ext cx="4556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b="1" dirty="0">
                <a:solidFill>
                  <a:srgbClr val="FF0000"/>
                </a:solidFill>
              </a:rPr>
              <a:t>Now</a:t>
            </a:r>
          </a:p>
        </p:txBody>
      </p:sp>
      <p:sp>
        <p:nvSpPr>
          <p:cNvPr id="15367" name="Freeform: Shape 1">
            <a:extLst>
              <a:ext uri="{FF2B5EF4-FFF2-40B4-BE49-F238E27FC236}">
                <a16:creationId xmlns:a16="http://schemas.microsoft.com/office/drawing/2014/main" id="{A9DBE378-FD6D-3C96-742C-506E1CCE5986}"/>
              </a:ext>
            </a:extLst>
          </p:cNvPr>
          <p:cNvSpPr>
            <a:spLocks/>
          </p:cNvSpPr>
          <p:nvPr/>
        </p:nvSpPr>
        <p:spPr bwMode="auto">
          <a:xfrm>
            <a:off x="390525" y="6715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8" name="Freeform: Shape 2">
            <a:extLst>
              <a:ext uri="{FF2B5EF4-FFF2-40B4-BE49-F238E27FC236}">
                <a16:creationId xmlns:a16="http://schemas.microsoft.com/office/drawing/2014/main" id="{8FB52FC2-7497-B46D-5789-D7862186F618}"/>
              </a:ext>
            </a:extLst>
          </p:cNvPr>
          <p:cNvSpPr>
            <a:spLocks/>
          </p:cNvSpPr>
          <p:nvPr/>
        </p:nvSpPr>
        <p:spPr bwMode="auto">
          <a:xfrm>
            <a:off x="390525" y="98742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69" name="Freeform: Shape 3">
            <a:extLst>
              <a:ext uri="{FF2B5EF4-FFF2-40B4-BE49-F238E27FC236}">
                <a16:creationId xmlns:a16="http://schemas.microsoft.com/office/drawing/2014/main" id="{DD56B6D9-F3EC-A79F-8824-46B3F064E972}"/>
              </a:ext>
            </a:extLst>
          </p:cNvPr>
          <p:cNvSpPr>
            <a:spLocks/>
          </p:cNvSpPr>
          <p:nvPr/>
        </p:nvSpPr>
        <p:spPr bwMode="auto">
          <a:xfrm>
            <a:off x="390525" y="1573213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0" name="Freeform: Shape 4">
            <a:extLst>
              <a:ext uri="{FF2B5EF4-FFF2-40B4-BE49-F238E27FC236}">
                <a16:creationId xmlns:a16="http://schemas.microsoft.com/office/drawing/2014/main" id="{BD3F15F3-C36E-5D03-04DF-56E0ECA8B170}"/>
              </a:ext>
            </a:extLst>
          </p:cNvPr>
          <p:cNvSpPr>
            <a:spLocks/>
          </p:cNvSpPr>
          <p:nvPr/>
        </p:nvSpPr>
        <p:spPr bwMode="auto">
          <a:xfrm>
            <a:off x="390525" y="1844675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1" name="Freeform: Shape 5">
            <a:extLst>
              <a:ext uri="{FF2B5EF4-FFF2-40B4-BE49-F238E27FC236}">
                <a16:creationId xmlns:a16="http://schemas.microsoft.com/office/drawing/2014/main" id="{7576EC17-4B96-602D-0AB3-D4DA7F496A44}"/>
              </a:ext>
            </a:extLst>
          </p:cNvPr>
          <p:cNvSpPr>
            <a:spLocks/>
          </p:cNvSpPr>
          <p:nvPr/>
        </p:nvSpPr>
        <p:spPr bwMode="auto">
          <a:xfrm>
            <a:off x="390525" y="2101850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2" name="Freeform: Shape 5">
            <a:extLst>
              <a:ext uri="{FF2B5EF4-FFF2-40B4-BE49-F238E27FC236}">
                <a16:creationId xmlns:a16="http://schemas.microsoft.com/office/drawing/2014/main" id="{A5794CC6-B1BD-CD83-F2B1-C7215EF9755C}"/>
              </a:ext>
            </a:extLst>
          </p:cNvPr>
          <p:cNvSpPr>
            <a:spLocks/>
          </p:cNvSpPr>
          <p:nvPr/>
        </p:nvSpPr>
        <p:spPr bwMode="auto">
          <a:xfrm>
            <a:off x="922338" y="24780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15373" name="Freeform: Shape 5">
            <a:extLst>
              <a:ext uri="{FF2B5EF4-FFF2-40B4-BE49-F238E27FC236}">
                <a16:creationId xmlns:a16="http://schemas.microsoft.com/office/drawing/2014/main" id="{F7D69879-02DE-D5E0-5F8F-0820F86294F3}"/>
              </a:ext>
            </a:extLst>
          </p:cNvPr>
          <p:cNvSpPr>
            <a:spLocks/>
          </p:cNvSpPr>
          <p:nvPr/>
        </p:nvSpPr>
        <p:spPr bwMode="auto">
          <a:xfrm>
            <a:off x="925513" y="2744788"/>
            <a:ext cx="225425" cy="225425"/>
          </a:xfrm>
          <a:custGeom>
            <a:avLst/>
            <a:gdLst>
              <a:gd name="T0" fmla="*/ 7891 w 438149"/>
              <a:gd name="T1" fmla="*/ 0 h 438150"/>
              <a:gd name="T2" fmla="*/ 0 w 438149"/>
              <a:gd name="T3" fmla="*/ 7891 h 438150"/>
              <a:gd name="T4" fmla="*/ 7891 w 438149"/>
              <a:gd name="T5" fmla="*/ 15782 h 438150"/>
              <a:gd name="T6" fmla="*/ 15783 w 438149"/>
              <a:gd name="T7" fmla="*/ 7891 h 438150"/>
              <a:gd name="T8" fmla="*/ 7891 w 438149"/>
              <a:gd name="T9" fmla="*/ 0 h 438150"/>
              <a:gd name="T10" fmla="*/ 6769 w 438149"/>
              <a:gd name="T11" fmla="*/ 11104 h 438150"/>
              <a:gd name="T12" fmla="*/ 3330 w 438149"/>
              <a:gd name="T13" fmla="*/ 7665 h 438150"/>
              <a:gd name="T14" fmla="*/ 4499 w 438149"/>
              <a:gd name="T15" fmla="*/ 6496 h 438150"/>
              <a:gd name="T16" fmla="*/ 6769 w 438149"/>
              <a:gd name="T17" fmla="*/ 8766 h 438150"/>
              <a:gd name="T18" fmla="*/ 11419 w 438149"/>
              <a:gd name="T19" fmla="*/ 4117 h 438150"/>
              <a:gd name="T20" fmla="*/ 12588 w 438149"/>
              <a:gd name="T21" fmla="*/ 528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9">
            <a:extLst>
              <a:ext uri="{FF2B5EF4-FFF2-40B4-BE49-F238E27FC236}">
                <a16:creationId xmlns:a16="http://schemas.microsoft.com/office/drawing/2014/main" id="{C3458BFD-21AB-0033-5404-F62E2D2BC4D6}"/>
              </a:ext>
            </a:extLst>
          </p:cNvPr>
          <p:cNvSpPr>
            <a:spLocks/>
          </p:cNvSpPr>
          <p:nvPr/>
        </p:nvSpPr>
        <p:spPr bwMode="auto">
          <a:xfrm>
            <a:off x="846711" y="3410262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3" name="Freeform: Shape 9">
            <a:extLst>
              <a:ext uri="{FF2B5EF4-FFF2-40B4-BE49-F238E27FC236}">
                <a16:creationId xmlns:a16="http://schemas.microsoft.com/office/drawing/2014/main" id="{A85A1BB1-D230-9161-B95B-B107C6D34F40}"/>
              </a:ext>
            </a:extLst>
          </p:cNvPr>
          <p:cNvSpPr>
            <a:spLocks/>
          </p:cNvSpPr>
          <p:nvPr/>
        </p:nvSpPr>
        <p:spPr bwMode="auto">
          <a:xfrm>
            <a:off x="878286" y="3155961"/>
            <a:ext cx="270056" cy="249888"/>
          </a:xfrm>
          <a:custGeom>
            <a:avLst/>
            <a:gdLst>
              <a:gd name="T0" fmla="*/ 34240 w 438149"/>
              <a:gd name="T1" fmla="*/ 0 h 438150"/>
              <a:gd name="T2" fmla="*/ 0 w 438149"/>
              <a:gd name="T3" fmla="*/ 29151 h 438150"/>
              <a:gd name="T4" fmla="*/ 34240 w 438149"/>
              <a:gd name="T5" fmla="*/ 58302 h 438150"/>
              <a:gd name="T6" fmla="*/ 68481 w 438149"/>
              <a:gd name="T7" fmla="*/ 29151 h 438150"/>
              <a:gd name="T8" fmla="*/ 34240 w 438149"/>
              <a:gd name="T9" fmla="*/ 0 h 438150"/>
              <a:gd name="T10" fmla="*/ 29372 w 438149"/>
              <a:gd name="T11" fmla="*/ 41019 h 438150"/>
              <a:gd name="T12" fmla="*/ 14451 w 438149"/>
              <a:gd name="T13" fmla="*/ 28315 h 438150"/>
              <a:gd name="T14" fmla="*/ 19522 w 438149"/>
              <a:gd name="T15" fmla="*/ 23998 h 438150"/>
              <a:gd name="T16" fmla="*/ 29372 w 438149"/>
              <a:gd name="T17" fmla="*/ 32384 h 438150"/>
              <a:gd name="T18" fmla="*/ 49547 w 438149"/>
              <a:gd name="T19" fmla="*/ 15209 h 438150"/>
              <a:gd name="T20" fmla="*/ 54618 w 438149"/>
              <a:gd name="T21" fmla="*/ 19526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anchor="ctr"/>
          <a:lstStyle/>
          <a:p>
            <a:endParaRPr lang="en-GB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199dcaf0-96ce-4e65-9ae8-79a6ae4aa63e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28910</TotalTime>
  <Words>3316</Words>
  <Application>Microsoft Office PowerPoint</Application>
  <PresentationFormat>On-screen Show (16:9)</PresentationFormat>
  <Paragraphs>545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18 Progress: Stages 1 &amp; 2</vt:lpstr>
      <vt:lpstr>Release 18 Progress: Stage 3 (SA/CT)</vt:lpstr>
      <vt:lpstr>Release 18 Progress: Stage 3 (RAN)</vt:lpstr>
      <vt:lpstr>Release 18 recap – text version</vt:lpstr>
      <vt:lpstr>Content of this Work Plan review </vt:lpstr>
      <vt:lpstr>PowerPoint Presentation</vt:lpstr>
      <vt:lpstr>Release 19 progress overview</vt:lpstr>
      <vt:lpstr>Release 19 Content</vt:lpstr>
      <vt:lpstr>Release 19 timeline recap - text version</vt:lpstr>
      <vt:lpstr>Content of this Work Plan review </vt:lpstr>
      <vt:lpstr>Release 20</vt:lpstr>
      <vt:lpstr>Content of this Work Plan review </vt:lpstr>
      <vt:lpstr>Release 21 initial talks</vt:lpstr>
      <vt:lpstr>PowerPoint Presentation</vt:lpstr>
      <vt:lpstr>Content of this Work Plan review </vt:lpstr>
      <vt:lpstr>Background information (1/2): overall background information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CR_CR0</cp:lastModifiedBy>
  <cp:revision>1992</cp:revision>
  <cp:lastPrinted>2017-02-24T12:37:51Z</cp:lastPrinted>
  <dcterms:created xsi:type="dcterms:W3CDTF">2008-08-30T09:32:10Z</dcterms:created>
  <dcterms:modified xsi:type="dcterms:W3CDTF">2023-12-15T10:45:38Z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